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</Types>
</file>

<file path=_rels/.rels><?xml version='1.0' encoding='UTF-8' standalone='no' ?><Relationships xmlns="http://schemas.openxmlformats.org/package/2006/relationships"><Relationship Id="rId3" Type="http://schemas.openxmlformats.org/package/2006/relationships/metadata/core-properties" Target="docProps/core.xml"></Relationship><Relationship Id="rId2" Type="http://schemas.openxmlformats.org/package/2006/relationships/metadata/thumbnail" Target="docProps/thumbnail.jpeg"></Relationship><Relationship Id="rId1" Type="http://schemas.openxmlformats.org/officeDocument/2006/relationships/officeDocument" Target="ppt/presentation.xml"></Relationship><Relationship Id="rId4" Type="http://schemas.openxmlformats.org/officeDocument/2006/relationships/extended-properties" Target="docProps/app.xml"></Relationship><Relationship Id="rId5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0" r:id="rId3"/>
    <p:sldId id="330" r:id="rId4"/>
    <p:sldId id="340" r:id="rId5"/>
    <p:sldId id="335" r:id="rId6"/>
    <p:sldId id="320" r:id="rId7"/>
    <p:sldId id="326" r:id="rId8"/>
    <p:sldId id="328" r:id="rId9"/>
    <p:sldId id="325" r:id="rId10"/>
    <p:sldId id="289" r:id="rId11"/>
    <p:sldId id="336" r:id="rId12"/>
    <p:sldId id="311" r:id="rId13"/>
    <p:sldId id="337" r:id="rId14"/>
    <p:sldId id="338" r:id="rId15"/>
    <p:sldId id="331" r:id="rId16"/>
    <p:sldId id="332" r:id="rId17"/>
    <p:sldId id="333" r:id="rId18"/>
    <p:sldId id="334" r:id="rId19"/>
    <p:sldId id="308" r:id="rId20"/>
    <p:sldId id="288" r:id="rId21"/>
  </p:sldIdLst>
  <p:sldSz cx="9906000" cy="6858000" type="A4"/>
  <p:notesSz cx="7010400" cy="9296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8"/>
    <a:srgbClr val="E3001B"/>
    <a:srgbClr val="555557"/>
    <a:srgbClr val="9D9EA0"/>
    <a:srgbClr val="9C9D9F"/>
    <a:srgbClr val="8B8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/>
  </p:normalViewPr>
  <p:slideViewPr>
    <p:cSldViewPr snapToGrid="0">
      <p:cViewPr>
        <p:scale>
          <a:sx n="60" d="100"/>
          <a:sy n="60" d="100"/>
        </p:scale>
        <p:origin x="-1338" y="-3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3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'1.0' encoding='UTF-8' standalone='no' ?><Relationships xmlns="http://schemas.openxmlformats.org/package/2006/relationships"><Relationship Id="rId8" Type="http://schemas.openxmlformats.org/officeDocument/2006/relationships/slide" Target="slides/slide7.xml"></Relationship><Relationship Id="rId13" Type="http://schemas.openxmlformats.org/officeDocument/2006/relationships/slide" Target="slides/slide12.xml"></Relationship><Relationship Id="rId18" Type="http://schemas.openxmlformats.org/officeDocument/2006/relationships/slide" Target="slides/slide17.xml"></Relationship><Relationship Id="rId26" Type="http://schemas.openxmlformats.org/officeDocument/2006/relationships/theme" Target="theme/theme1.xml"></Relationship><Relationship Id="rId3" Type="http://schemas.openxmlformats.org/officeDocument/2006/relationships/slide" Target="slides/slide2.xml"></Relationship><Relationship Id="rId21" Type="http://schemas.openxmlformats.org/officeDocument/2006/relationships/slide" Target="slides/slide20.xml"></Relationship><Relationship Id="rId7" Type="http://schemas.openxmlformats.org/officeDocument/2006/relationships/slide" Target="slides/slide6.xml"></Relationship><Relationship Id="rId12" Type="http://schemas.openxmlformats.org/officeDocument/2006/relationships/slide" Target="slides/slide11.xml"></Relationship><Relationship Id="rId17" Type="http://schemas.openxmlformats.org/officeDocument/2006/relationships/slide" Target="slides/slide16.xml"></Relationship><Relationship Id="rId25" Type="http://schemas.openxmlformats.org/officeDocument/2006/relationships/viewProps" Target="viewProps.xml"></Relationship><Relationship Id="rId2" Type="http://schemas.openxmlformats.org/officeDocument/2006/relationships/slide" Target="slides/slide1.xml"></Relationship><Relationship Id="rId16" Type="http://schemas.openxmlformats.org/officeDocument/2006/relationships/slide" Target="slides/slide15.xml"></Relationship><Relationship Id="rId20" Type="http://schemas.openxmlformats.org/officeDocument/2006/relationships/slide" Target="slides/slide19.xml"></Relationship><Relationship Id="rId1" Type="http://schemas.openxmlformats.org/officeDocument/2006/relationships/slideMaster" Target="slideMasters/slideMaster1.xml"></Relationship><Relationship Id="rId6" Type="http://schemas.openxmlformats.org/officeDocument/2006/relationships/slide" Target="slides/slide5.xml"></Relationship><Relationship Id="rId11" Type="http://schemas.openxmlformats.org/officeDocument/2006/relationships/slide" Target="slides/slide10.xml"></Relationship><Relationship Id="rId24" Type="http://schemas.openxmlformats.org/officeDocument/2006/relationships/presProps" Target="presProps.xml"></Relationship><Relationship Id="rId5" Type="http://schemas.openxmlformats.org/officeDocument/2006/relationships/slide" Target="slides/slide4.xml"></Relationship><Relationship Id="rId15" Type="http://schemas.openxmlformats.org/officeDocument/2006/relationships/slide" Target="slides/slide14.xml"></Relationship><Relationship Id="rId23" Type="http://schemas.openxmlformats.org/officeDocument/2006/relationships/handoutMaster" Target="handoutMasters/handoutMaster1.xml"></Relationship><Relationship Id="rId10" Type="http://schemas.openxmlformats.org/officeDocument/2006/relationships/slide" Target="slides/slide9.xml"></Relationship><Relationship Id="rId19" Type="http://schemas.openxmlformats.org/officeDocument/2006/relationships/slide" Target="slides/slide18.xml"></Relationship><Relationship Id="rId4" Type="http://schemas.openxmlformats.org/officeDocument/2006/relationships/slide" Target="slides/slide3.xml"></Relationship><Relationship Id="rId9" Type="http://schemas.openxmlformats.org/officeDocument/2006/relationships/slide" Target="slides/slide8.xml"></Relationship><Relationship Id="rId14" Type="http://schemas.openxmlformats.org/officeDocument/2006/relationships/slide" Target="slides/slide13.xml"></Relationship><Relationship Id="rId22" Type="http://schemas.openxmlformats.org/officeDocument/2006/relationships/notesMaster" Target="notesMasters/notesMaster1.xml"></Relationship><Relationship Id="rId27" Type="http://schemas.openxmlformats.org/officeDocument/2006/relationships/tableStyles" Target="tableStyles.xml"></Relationship><Relationship Id="rId28" Type="http://schemas.openxmlformats.org/officeDocument/2006/relationships/customXml" Target="../customXml/item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3C845-D22B-41C8-81E3-CDA49D7A74A9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6CC95-C5B6-4180-926D-ECDF6AFAA89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74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FF65C-0DE4-4691-AA03-FC25A5F97664}" type="datetimeFigureOut">
              <a:rPr lang="de-AT" smtClean="0"/>
              <a:t>28.11.2021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EFFA2-A044-4ADB-A275-94144473E6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917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1162050"/>
            <a:ext cx="4530725" cy="3136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FFA2-A044-4ADB-A275-94144473E6F1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10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 userDrawn="1"/>
        </p:nvCxnSpPr>
        <p:spPr>
          <a:xfrm>
            <a:off x="1795461" y="3744894"/>
            <a:ext cx="6315075" cy="1"/>
          </a:xfrm>
          <a:prstGeom prst="line">
            <a:avLst/>
          </a:prstGeom>
          <a:ln w="19050" cap="rnd">
            <a:solidFill>
              <a:srgbClr val="D2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0" y="1305869"/>
            <a:ext cx="6315075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0" y="3785544"/>
            <a:ext cx="6315075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>
                <a:solidFill>
                  <a:srgbClr val="5555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951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730800"/>
            <a:ext cx="3194943" cy="9576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688400"/>
            <a:ext cx="5014913" cy="4327200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400" y="1789200"/>
            <a:ext cx="3194943" cy="42264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680400" y="1708720"/>
            <a:ext cx="3194943" cy="0"/>
          </a:xfrm>
          <a:prstGeom prst="line">
            <a:avLst/>
          </a:prstGeom>
          <a:ln w="19050" cap="rnd">
            <a:solidFill>
              <a:srgbClr val="D2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01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730800"/>
            <a:ext cx="3194943" cy="9576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671645"/>
            <a:ext cx="5014913" cy="4343961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400" y="1789200"/>
            <a:ext cx="3194943" cy="42264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680400" y="1708720"/>
            <a:ext cx="3194943" cy="0"/>
          </a:xfrm>
          <a:prstGeom prst="line">
            <a:avLst/>
          </a:prstGeom>
          <a:ln w="19050" cap="rnd">
            <a:solidFill>
              <a:srgbClr val="D2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8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691198" y="1712558"/>
            <a:ext cx="8543925" cy="2362"/>
          </a:xfrm>
          <a:prstGeom prst="line">
            <a:avLst/>
          </a:prstGeom>
          <a:ln w="19050" cap="rnd">
            <a:solidFill>
              <a:srgbClr val="D2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93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842963"/>
            <a:ext cx="2135981" cy="514349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842963"/>
            <a:ext cx="6284119" cy="5143499"/>
          </a:xfr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Gerader Verbinder 6"/>
          <p:cNvCxnSpPr/>
          <p:nvPr userDrawn="1"/>
        </p:nvCxnSpPr>
        <p:spPr>
          <a:xfrm flipV="1">
            <a:off x="7088982" y="842964"/>
            <a:ext cx="0" cy="5143498"/>
          </a:xfrm>
          <a:prstGeom prst="line">
            <a:avLst/>
          </a:prstGeom>
          <a:ln w="19050" cap="rnd">
            <a:solidFill>
              <a:srgbClr val="D2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4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 userDrawn="1"/>
        </p:nvCxnSpPr>
        <p:spPr>
          <a:xfrm>
            <a:off x="691198" y="1712558"/>
            <a:ext cx="8543925" cy="2362"/>
          </a:xfrm>
          <a:prstGeom prst="line">
            <a:avLst/>
          </a:prstGeom>
          <a:ln w="19050" cap="rnd">
            <a:solidFill>
              <a:srgbClr val="D2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789200"/>
            <a:ext cx="8543925" cy="42264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620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555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Gerader Verbinder 6"/>
          <p:cNvCxnSpPr/>
          <p:nvPr userDrawn="1"/>
        </p:nvCxnSpPr>
        <p:spPr>
          <a:xfrm flipV="1">
            <a:off x="681038" y="4589465"/>
            <a:ext cx="8538766" cy="6984"/>
          </a:xfrm>
          <a:prstGeom prst="line">
            <a:avLst/>
          </a:prstGeom>
          <a:ln w="19050" cap="rnd">
            <a:solidFill>
              <a:srgbClr val="D2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1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789200"/>
            <a:ext cx="4210050" cy="42264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789201"/>
            <a:ext cx="4210050" cy="422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691198" y="1712558"/>
            <a:ext cx="8543925" cy="2362"/>
          </a:xfrm>
          <a:prstGeom prst="line">
            <a:avLst/>
          </a:prstGeom>
          <a:ln w="19050" cap="rnd">
            <a:solidFill>
              <a:srgbClr val="D2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4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730800"/>
            <a:ext cx="8543925" cy="957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789200"/>
            <a:ext cx="4190702" cy="65233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401" y="2453287"/>
            <a:ext cx="4191638" cy="35740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789200"/>
            <a:ext cx="4211340" cy="65233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453287"/>
            <a:ext cx="4211340" cy="35740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91198" y="1712558"/>
            <a:ext cx="8543925" cy="2362"/>
          </a:xfrm>
          <a:prstGeom prst="line">
            <a:avLst/>
          </a:prstGeom>
          <a:ln w="19050" cap="rnd">
            <a:solidFill>
              <a:srgbClr val="D2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4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691198" y="1712558"/>
            <a:ext cx="8543925" cy="2362"/>
          </a:xfrm>
          <a:prstGeom prst="line">
            <a:avLst/>
          </a:prstGeom>
          <a:ln w="19050" cap="rnd">
            <a:solidFill>
              <a:srgbClr val="D2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9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095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berschrift + Bilder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401" y="730800"/>
            <a:ext cx="4212000" cy="957600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r>
              <a:rPr lang="de-DE" dirty="0"/>
              <a:t>Textmasterformat durch Klicken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12322" y="730800"/>
            <a:ext cx="4212000" cy="957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Textmasterformat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5012322" y="1784355"/>
            <a:ext cx="4212000" cy="4231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680401" y="1784355"/>
            <a:ext cx="4212000" cy="4231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004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berschrift + Bilder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400" y="730800"/>
            <a:ext cx="4212000" cy="957600"/>
          </a:xfrm>
        </p:spPr>
        <p:txBody>
          <a:bodyPr anchor="b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Textmasterformat durch Klicken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Flucht &amp; Trauma - mögliches Beratungsfeld für Lebens- und SozialberaterInnen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12322" y="730800"/>
            <a:ext cx="4212000" cy="957600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9098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29" y="168570"/>
            <a:ext cx="3009833" cy="56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731520"/>
            <a:ext cx="8543925" cy="9591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788159"/>
            <a:ext cx="8543925" cy="422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8843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555557"/>
                </a:solidFill>
              </a:defRPr>
            </a:lvl1pPr>
          </a:lstStyle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8" y="6111557"/>
            <a:ext cx="8543924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555557"/>
                </a:solidFill>
              </a:defRPr>
            </a:lvl1pPr>
          </a:lstStyle>
          <a:p>
            <a:r>
              <a:rPr lang="de-AT"/>
              <a:t>Flucht &amp; Trauma - mögliches Beratungsfeld für Lebens- und SozialberaterInnen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48843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solidFill>
                  <a:srgbClr val="555557"/>
                </a:solidFill>
              </a:defRPr>
            </a:lvl1pPr>
          </a:lstStyle>
          <a:p>
            <a:fld id="{98D67915-4D6E-4D2C-8542-EB5B89EFB7C0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Textfeld 6"/>
          <p:cNvSpPr txBox="1"/>
          <p:nvPr userDrawn="1"/>
        </p:nvSpPr>
        <p:spPr>
          <a:xfrm>
            <a:off x="3281362" y="6488432"/>
            <a:ext cx="3343275" cy="2462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de-AT" sz="1000" spc="200" baseline="0" dirty="0">
                <a:solidFill>
                  <a:srgbClr val="555557"/>
                </a:solidFill>
                <a:latin typeface="Century Gothic" panose="020B0502020202020204" pitchFamily="34" charset="0"/>
              </a:rPr>
              <a:t>k</a:t>
            </a:r>
            <a:r>
              <a:rPr lang="de-AT" sz="1000" spc="200" baseline="0" dirty="0">
                <a:solidFill>
                  <a:srgbClr val="E3001B"/>
                </a:solidFill>
                <a:latin typeface="Century Gothic" panose="020B0502020202020204" pitchFamily="34" charset="0"/>
              </a:rPr>
              <a:t>o</a:t>
            </a:r>
            <a:r>
              <a:rPr lang="de-AT" sz="1000" spc="200" baseline="0" dirty="0">
                <a:solidFill>
                  <a:srgbClr val="555557"/>
                </a:solidFill>
                <a:latin typeface="Century Gothic" panose="020B0502020202020204" pitchFamily="34" charset="0"/>
              </a:rPr>
              <a:t>mpetenzkreis.at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681038" y="6478272"/>
            <a:ext cx="8543925" cy="0"/>
          </a:xfrm>
          <a:prstGeom prst="line">
            <a:avLst/>
          </a:prstGeom>
          <a:ln>
            <a:solidFill>
              <a:srgbClr val="8B8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92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01B"/>
        </a:buClr>
        <a:buSzPct val="80000"/>
        <a:buFont typeface="Century Gothic" panose="020B0502020202020204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55557"/>
        </a:buClr>
        <a:buSzPct val="80000"/>
        <a:buFont typeface="Century Gothic" panose="020B0502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55557"/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5555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55557"/>
        </a:buClr>
        <a:buSzPct val="8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9.xml"/></Relationships>
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20711" y="2144890"/>
            <a:ext cx="6180135" cy="3036760"/>
          </a:xfrm>
        </p:spPr>
        <p:txBody>
          <a:bodyPr>
            <a:normAutofit/>
          </a:bodyPr>
          <a:lstStyle/>
          <a:p>
            <a:r>
              <a:rPr lang="de-AT" sz="3100" b="1" dirty="0" smtClean="0"/>
              <a:t>Familiäre Verstrickungen lösen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sz="2200" b="1" dirty="0"/>
              <a:t/>
            </a:r>
            <a:br>
              <a:rPr lang="de-AT" sz="2200" b="1" dirty="0"/>
            </a:br>
            <a:r>
              <a:rPr lang="de-AT" sz="2200" b="1" smtClean="0"/>
              <a:t>          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b="1" dirty="0" smtClean="0"/>
              <a:t>     </a:t>
            </a:r>
            <a:r>
              <a:rPr lang="de-AT" sz="1800" i="1" dirty="0" err="1" smtClean="0"/>
              <a:t>Dipl.Päd.Sonja</a:t>
            </a:r>
            <a:r>
              <a:rPr lang="de-AT" sz="1800" i="1" dirty="0" smtClean="0"/>
              <a:t> Katrina Brauner</a:t>
            </a:r>
            <a:br>
              <a:rPr lang="de-AT" sz="1800" i="1" dirty="0" smtClean="0"/>
            </a:br>
            <a:r>
              <a:rPr lang="de-AT" sz="1800" i="1" dirty="0" smtClean="0"/>
              <a:t>    Psychotherapeutin</a:t>
            </a:r>
            <a:endParaRPr lang="de-AT" sz="1800" i="1" spc="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1</a:t>
            </a:fld>
            <a:endParaRPr lang="de-AT" dirty="0"/>
          </a:p>
        </p:txBody>
      </p:sp>
      <p:pic>
        <p:nvPicPr>
          <p:cNvPr id="1026" name="Picture 2" descr="web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461484" y="544686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1038" y="34893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586445" y="6492875"/>
            <a:ext cx="2228850" cy="365125"/>
          </a:xfrm>
        </p:spPr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2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86445" y="6492875"/>
            <a:ext cx="2228850" cy="365125"/>
          </a:xfrm>
        </p:spPr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10</a:t>
            </a:fld>
            <a:endParaRPr lang="de-AT"/>
          </a:p>
        </p:txBody>
      </p:sp>
      <p:pic>
        <p:nvPicPr>
          <p:cNvPr id="12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586445" y="273752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2977717" y="1930399"/>
            <a:ext cx="3950565" cy="3988627"/>
            <a:chOff x="3136105" y="1933318"/>
            <a:chExt cx="3770311" cy="3880138"/>
          </a:xfrm>
        </p:grpSpPr>
        <p:pic>
          <p:nvPicPr>
            <p:cNvPr id="13" name="Picture 4" descr="https://images-na.ssl-images-amazon.com/images/I/61wU2ZjeHHL._SL1300_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105" y="4006607"/>
              <a:ext cx="3770311" cy="1806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bestanimations.com/Earth&amp;Space/Earth/earth-spinning-rotating-animation-24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799" y="1933318"/>
              <a:ext cx="2828925" cy="282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 rot="10800000" flipV="1">
            <a:off x="324827" y="2837227"/>
            <a:ext cx="265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Zugewiesene</a:t>
            </a:r>
          </a:p>
          <a:p>
            <a:r>
              <a:rPr lang="de-AT" sz="2000" b="1" dirty="0" smtClean="0"/>
              <a:t>Identität</a:t>
            </a:r>
            <a:endParaRPr lang="de-AT" sz="2000" b="1" dirty="0"/>
          </a:p>
        </p:txBody>
      </p:sp>
      <p:sp>
        <p:nvSpPr>
          <p:cNvPr id="16" name="Textfeld 15"/>
          <p:cNvSpPr txBox="1"/>
          <p:nvPr/>
        </p:nvSpPr>
        <p:spPr>
          <a:xfrm rot="10800000" flipV="1">
            <a:off x="7098373" y="2903589"/>
            <a:ext cx="329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Gestaltete</a:t>
            </a:r>
            <a:r>
              <a:rPr lang="de-AT" sz="2400" dirty="0" smtClean="0"/>
              <a:t> </a:t>
            </a:r>
            <a:r>
              <a:rPr lang="de-AT" b="1" dirty="0" smtClean="0"/>
              <a:t>Identität </a:t>
            </a:r>
            <a:endParaRPr lang="de-AT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758966" y="5919027"/>
            <a:ext cx="493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Absichtslose und liebevolle Beziehungen</a:t>
            </a:r>
          </a:p>
        </p:txBody>
      </p:sp>
    </p:spTree>
    <p:extLst>
      <p:ext uri="{BB962C8B-B14F-4D97-AF65-F5344CB8AC3E}">
        <p14:creationId xmlns:p14="http://schemas.microsoft.com/office/powerpoint/2010/main" val="41853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11</a:t>
            </a:fld>
            <a:endParaRPr lang="de-AT"/>
          </a:p>
        </p:txBody>
      </p:sp>
      <p:pic>
        <p:nvPicPr>
          <p:cNvPr id="4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586445" y="273752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0" y="213559"/>
            <a:ext cx="9434979" cy="643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306206" y="394137"/>
            <a:ext cx="35997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Stressoren&gt;Sinnesorgane&gt;</a:t>
            </a:r>
          </a:p>
          <a:p>
            <a:r>
              <a:rPr lang="de-AT" dirty="0" smtClean="0"/>
              <a:t>GEHIRN&gt;Nebennierenrinde&gt;</a:t>
            </a:r>
          </a:p>
          <a:p>
            <a:r>
              <a:rPr lang="de-AT" dirty="0" smtClean="0"/>
              <a:t>&gt;Ausschüttung von </a:t>
            </a:r>
            <a:r>
              <a:rPr lang="de-AT" dirty="0" err="1" smtClean="0"/>
              <a:t>Cortisol</a:t>
            </a:r>
            <a:r>
              <a:rPr lang="de-AT" dirty="0" smtClean="0"/>
              <a:t>&gt;Energie&gt;</a:t>
            </a:r>
          </a:p>
          <a:p>
            <a:r>
              <a:rPr lang="de-AT" dirty="0" err="1" smtClean="0"/>
              <a:t>Schmerzredukttion</a:t>
            </a:r>
            <a:r>
              <a:rPr lang="de-AT" dirty="0" smtClean="0"/>
              <a:t>&gt;</a:t>
            </a:r>
          </a:p>
          <a:p>
            <a:r>
              <a:rPr lang="de-AT" dirty="0" smtClean="0"/>
              <a:t>Langfristige Belastung kann </a:t>
            </a:r>
          </a:p>
          <a:p>
            <a:r>
              <a:rPr lang="de-AT" dirty="0" smtClean="0"/>
              <a:t>zu Schwächung des Kreislaufsystems führen (Bluthochdruck), zur Schwächung der Muskulatur und des Immunsystems, zu Entzündungen im Magen-Darmbereich (Geschwüre) und zur Einschränkung der Fortpflanzungsfähigkeit.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81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12</a:t>
            </a:fld>
            <a:endParaRPr lang="de-AT"/>
          </a:p>
        </p:txBody>
      </p:sp>
      <p:pic>
        <p:nvPicPr>
          <p:cNvPr id="4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535531" y="193818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476500" y="2967335"/>
            <a:ext cx="49530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/>
            <a:r>
              <a:rPr lang="de-AT" sz="2400" b="1" i="1" cap="all" dirty="0"/>
              <a:t>Zugewiesene </a:t>
            </a:r>
            <a:r>
              <a:rPr lang="de-AT" sz="2400" b="1" i="1" cap="all" dirty="0" smtClean="0"/>
              <a:t>Identität versus</a:t>
            </a:r>
          </a:p>
          <a:p>
            <a:pPr lvl="0"/>
            <a:r>
              <a:rPr lang="de-AT" sz="2400" b="1" i="1" cap="all" dirty="0" smtClean="0"/>
              <a:t>Gestaltete </a:t>
            </a:r>
            <a:r>
              <a:rPr lang="de-AT" sz="2400" b="1" i="1" cap="all" dirty="0" err="1" smtClean="0"/>
              <a:t>IdentITÄT</a:t>
            </a:r>
            <a:endParaRPr lang="de-AT" sz="2400" b="1" i="1" cap="all" dirty="0" smtClean="0"/>
          </a:p>
          <a:p>
            <a:pPr lvl="0"/>
            <a:endParaRPr lang="de-AT" sz="2400" b="1" i="1" cap="all" dirty="0"/>
          </a:p>
          <a:p>
            <a:pPr lvl="0"/>
            <a:r>
              <a:rPr lang="de-AT" sz="2400" b="1" i="1" cap="all" dirty="0" smtClean="0"/>
              <a:t>Wer bin ich, Ohne meine Ahnen?</a:t>
            </a:r>
            <a:r>
              <a:rPr lang="de-AT" sz="2400" b="1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75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13</a:t>
            </a:fld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690688"/>
            <a:ext cx="58388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web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586445" y="273753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466193" y="5423338"/>
            <a:ext cx="783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Die Noten sind meine Gene, wie ich sie spiele, das bin ich-</a:t>
            </a:r>
          </a:p>
          <a:p>
            <a:r>
              <a:rPr lang="de-AT" dirty="0" smtClean="0"/>
              <a:t>                     die Komposition ist mein Leben!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1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586445" y="273753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681038" y="6488432"/>
            <a:ext cx="2228850" cy="365125"/>
          </a:xfrm>
        </p:spPr>
        <p:txBody>
          <a:bodyPr/>
          <a:lstStyle/>
          <a:p>
            <a:r>
              <a:rPr lang="de-DE" dirty="0" smtClean="0"/>
              <a:t>Sonja Katrina Brauner</a:t>
            </a:r>
            <a:endParaRPr lang="de-AT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96113" y="6488432"/>
            <a:ext cx="2228850" cy="365125"/>
          </a:xfrm>
        </p:spPr>
        <p:txBody>
          <a:bodyPr/>
          <a:lstStyle/>
          <a:p>
            <a:fld id="{98D67915-4D6E-4D2C-8542-EB5B89EFB7C0}" type="slidenum">
              <a:rPr lang="de-AT" smtClean="0"/>
              <a:t>14</a:t>
            </a:fld>
            <a:endParaRPr lang="de-AT" dirty="0"/>
          </a:p>
        </p:txBody>
      </p:sp>
      <p:sp>
        <p:nvSpPr>
          <p:cNvPr id="2" name="Rechteck 1"/>
          <p:cNvSpPr/>
          <p:nvPr/>
        </p:nvSpPr>
        <p:spPr>
          <a:xfrm>
            <a:off x="409902" y="1213798"/>
            <a:ext cx="93804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 smtClean="0"/>
              <a:t>AHNEN UND REISEN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Welche </a:t>
            </a:r>
            <a:r>
              <a:rPr lang="de-AT" dirty="0"/>
              <a:t>Unterstützung haben </a:t>
            </a:r>
            <a:r>
              <a:rPr lang="de-AT" dirty="0" smtClean="0"/>
              <a:t>Ihre </a:t>
            </a:r>
            <a:r>
              <a:rPr lang="de-AT" dirty="0"/>
              <a:t>Eltern und Großeltern bekommen, wenn sie in Not waren? 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Gab es Erzählungen? Welche Themen und Inhalte waren präsent? Oder gab es nur Schweigen?</a:t>
            </a:r>
          </a:p>
          <a:p>
            <a:endParaRPr lang="de-AT" dirty="0" smtClean="0"/>
          </a:p>
          <a:p>
            <a:r>
              <a:rPr lang="de-AT" dirty="0" smtClean="0"/>
              <a:t>Gab es ausgesprochene oder unausgesprochene Vorwürfe, in </a:t>
            </a:r>
            <a:r>
              <a:rPr lang="de-AT" dirty="0"/>
              <a:t>B</a:t>
            </a:r>
            <a:r>
              <a:rPr lang="de-AT" dirty="0" smtClean="0"/>
              <a:t>ezug auf die verlorene Jugend?</a:t>
            </a:r>
          </a:p>
          <a:p>
            <a:endParaRPr lang="de-AT" dirty="0" smtClean="0"/>
          </a:p>
          <a:p>
            <a:r>
              <a:rPr lang="de-AT" dirty="0" smtClean="0"/>
              <a:t>Was oder wer hat </a:t>
            </a:r>
            <a:r>
              <a:rPr lang="de-AT" dirty="0"/>
              <a:t>ihnen geholfen? 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Waren sie abwesend oder  innerlich nicht erreichbar? </a:t>
            </a:r>
          </a:p>
          <a:p>
            <a:endParaRPr lang="de-AT" dirty="0"/>
          </a:p>
          <a:p>
            <a:r>
              <a:rPr lang="de-AT" dirty="0" smtClean="0"/>
              <a:t>Würden Sie heute erkennen</a:t>
            </a:r>
            <a:r>
              <a:rPr lang="de-AT" dirty="0"/>
              <a:t>, ob </a:t>
            </a:r>
            <a:r>
              <a:rPr lang="de-AT" dirty="0" smtClean="0"/>
              <a:t>Ihre Eltern/Großeltern traumatisiert/dissoziiert waren oder sind</a:t>
            </a:r>
            <a:r>
              <a:rPr lang="de-AT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169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15</a:t>
            </a:fld>
            <a:endParaRPr lang="de-AT"/>
          </a:p>
        </p:txBody>
      </p:sp>
      <p:pic>
        <p:nvPicPr>
          <p:cNvPr id="1026" name="Picture 2" descr="C:\Users\sonja\Documents\Scanned Documents\genialeresilienz.StammbaumübungTeil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6" y="0"/>
            <a:ext cx="9431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79683" y="6101255"/>
            <a:ext cx="425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i="1" dirty="0" smtClean="0"/>
              <a:t>Geniale </a:t>
            </a:r>
            <a:r>
              <a:rPr lang="de-AT" sz="1400" b="1" i="1" dirty="0" err="1" smtClean="0"/>
              <a:t>Resilienz</a:t>
            </a:r>
            <a:r>
              <a:rPr lang="de-AT" sz="1400" b="1" i="1" dirty="0" smtClean="0"/>
              <a:t>, Sonja Katrina Brauner, </a:t>
            </a:r>
            <a:r>
              <a:rPr lang="de-AT" sz="1400" b="1" i="1" dirty="0" err="1" smtClean="0"/>
              <a:t>edition</a:t>
            </a:r>
            <a:r>
              <a:rPr lang="de-AT" sz="1400" b="1" i="1" dirty="0" smtClean="0"/>
              <a:t> </a:t>
            </a:r>
            <a:r>
              <a:rPr lang="de-AT" sz="1400" b="1" i="1" dirty="0" err="1"/>
              <a:t>r</a:t>
            </a:r>
            <a:r>
              <a:rPr lang="de-AT" sz="1400" b="1" i="1" dirty="0" err="1" smtClean="0"/>
              <a:t>iedenburg</a:t>
            </a:r>
            <a:endParaRPr lang="de-AT" sz="1400" b="1" i="1" dirty="0"/>
          </a:p>
        </p:txBody>
      </p:sp>
    </p:spTree>
    <p:extLst>
      <p:ext uri="{BB962C8B-B14F-4D97-AF65-F5344CB8AC3E}">
        <p14:creationId xmlns:p14="http://schemas.microsoft.com/office/powerpoint/2010/main" val="3736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16</a:t>
            </a:fld>
            <a:endParaRPr lang="de-AT"/>
          </a:p>
        </p:txBody>
      </p:sp>
      <p:pic>
        <p:nvPicPr>
          <p:cNvPr id="2050" name="Picture 2" descr="C:\Users\sonja\Documents\Scanned Documents\genialeresilienz.StammbaumübungTeil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6" y="0"/>
            <a:ext cx="9431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649921" y="6069753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400" b="1" i="1" dirty="0"/>
              <a:t>Geniale </a:t>
            </a:r>
            <a:r>
              <a:rPr lang="de-AT" sz="1400" b="1" i="1" dirty="0" err="1" smtClean="0"/>
              <a:t>Resilienz</a:t>
            </a:r>
            <a:r>
              <a:rPr lang="de-AT" sz="1400" b="1" i="1" dirty="0"/>
              <a:t>, Sonja Katrina Brauner, </a:t>
            </a:r>
            <a:r>
              <a:rPr lang="de-AT" sz="1400" b="1" i="1" dirty="0" err="1"/>
              <a:t>edition</a:t>
            </a:r>
            <a:r>
              <a:rPr lang="de-AT" sz="1400" b="1" i="1" dirty="0"/>
              <a:t> </a:t>
            </a:r>
            <a:r>
              <a:rPr lang="de-AT" sz="1400" b="1" i="1" dirty="0" err="1"/>
              <a:t>riedenburg</a:t>
            </a:r>
            <a:endParaRPr lang="de-AT" sz="1400" b="1" i="1" dirty="0"/>
          </a:p>
        </p:txBody>
      </p:sp>
    </p:spTree>
    <p:extLst>
      <p:ext uri="{BB962C8B-B14F-4D97-AF65-F5344CB8AC3E}">
        <p14:creationId xmlns:p14="http://schemas.microsoft.com/office/powerpoint/2010/main" val="19727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17</a:t>
            </a:fld>
            <a:endParaRPr lang="de-AT"/>
          </a:p>
        </p:txBody>
      </p:sp>
      <p:pic>
        <p:nvPicPr>
          <p:cNvPr id="3074" name="Picture 2" descr="C:\Users\sonja\Documents\Scanned Documents\genialeresilienz.StammbaumübungTeil2.jpe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6" y="0"/>
            <a:ext cx="9431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476500" y="6053987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400" b="1" dirty="0"/>
              <a:t>Geniale </a:t>
            </a:r>
            <a:r>
              <a:rPr lang="de-AT" sz="1400" b="1" dirty="0" err="1" smtClean="0"/>
              <a:t>Resilienz</a:t>
            </a:r>
            <a:r>
              <a:rPr lang="de-AT" sz="1400" b="1" dirty="0"/>
              <a:t>, Sonja Katrina Brauner, </a:t>
            </a:r>
            <a:r>
              <a:rPr lang="de-AT" sz="1400" b="1" dirty="0" err="1"/>
              <a:t>edition</a:t>
            </a:r>
            <a:r>
              <a:rPr lang="de-AT" sz="1400" b="1" dirty="0"/>
              <a:t> </a:t>
            </a:r>
            <a:r>
              <a:rPr lang="de-AT" sz="1400" b="1" dirty="0" err="1"/>
              <a:t>riedenburg</a:t>
            </a:r>
            <a:endParaRPr lang="de-AT" sz="1400" b="1" dirty="0"/>
          </a:p>
        </p:txBody>
      </p:sp>
    </p:spTree>
    <p:extLst>
      <p:ext uri="{BB962C8B-B14F-4D97-AF65-F5344CB8AC3E}">
        <p14:creationId xmlns:p14="http://schemas.microsoft.com/office/powerpoint/2010/main" val="9228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18</a:t>
            </a:fld>
            <a:endParaRPr lang="de-AT"/>
          </a:p>
        </p:txBody>
      </p:sp>
      <p:pic>
        <p:nvPicPr>
          <p:cNvPr id="4098" name="Picture 2" descr="C:\Users\sonja\Documents\Scanned Documents\genialeresilienz.Heimweh.Fernweh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6" y="0"/>
            <a:ext cx="9431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744514" y="5990925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400" b="1" i="1" dirty="0"/>
              <a:t>Geniale </a:t>
            </a:r>
            <a:r>
              <a:rPr lang="de-AT" sz="1400" b="1" i="1" dirty="0" err="1" smtClean="0"/>
              <a:t>Resilienz</a:t>
            </a:r>
            <a:r>
              <a:rPr lang="de-AT" sz="1400" b="1" i="1" dirty="0"/>
              <a:t>, Sonja Katrina Brauner, </a:t>
            </a:r>
            <a:r>
              <a:rPr lang="de-AT" sz="1400" b="1" i="1" dirty="0" err="1"/>
              <a:t>edition</a:t>
            </a:r>
            <a:r>
              <a:rPr lang="de-AT" sz="1400" b="1" i="1" dirty="0"/>
              <a:t> </a:t>
            </a:r>
            <a:r>
              <a:rPr lang="de-AT" sz="1400" b="1" i="1" dirty="0" err="1"/>
              <a:t>riedenburg</a:t>
            </a:r>
            <a:endParaRPr lang="de-AT" sz="1400" b="1" i="1" dirty="0"/>
          </a:p>
        </p:txBody>
      </p:sp>
    </p:spTree>
    <p:extLst>
      <p:ext uri="{BB962C8B-B14F-4D97-AF65-F5344CB8AC3E}">
        <p14:creationId xmlns:p14="http://schemas.microsoft.com/office/powerpoint/2010/main" val="20785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19</a:t>
            </a:fld>
            <a:endParaRPr lang="de-AT"/>
          </a:p>
        </p:txBody>
      </p:sp>
      <p:pic>
        <p:nvPicPr>
          <p:cNvPr id="4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586445" y="273753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bestanimations.com/Earth&amp;Space/Earth/earth-spinning-rotating-animation-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86" y="2014536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586445" y="273753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4953000" y="1924596"/>
            <a:ext cx="465569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 smtClean="0"/>
              <a:t>„Der </a:t>
            </a:r>
            <a:r>
              <a:rPr lang="de-AT" sz="2800" dirty="0"/>
              <a:t>ist der glücklichste Mensch,</a:t>
            </a:r>
            <a:br>
              <a:rPr lang="de-AT" sz="2800" dirty="0"/>
            </a:br>
            <a:r>
              <a:rPr lang="de-AT" sz="2800" dirty="0"/>
              <a:t>der das Ende mit dem Anfang in Verbindung setzen kann</a:t>
            </a:r>
            <a:r>
              <a:rPr lang="de-AT" sz="2800" dirty="0" smtClean="0"/>
              <a:t>.“</a:t>
            </a:r>
            <a:endParaRPr lang="de-AT" sz="2800" dirty="0"/>
          </a:p>
          <a:p>
            <a:pPr algn="r"/>
            <a:endParaRPr lang="de-AT" sz="2800" dirty="0" smtClean="0"/>
          </a:p>
          <a:p>
            <a:pPr algn="r"/>
            <a:r>
              <a:rPr lang="de-AT" sz="2000" dirty="0" smtClean="0"/>
              <a:t>Johann </a:t>
            </a:r>
            <a:r>
              <a:rPr lang="de-AT" sz="2000" dirty="0"/>
              <a:t>Wolfgang von </a:t>
            </a:r>
            <a:r>
              <a:rPr lang="de-AT" sz="2000" dirty="0" smtClean="0"/>
              <a:t>Goethe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270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813495" y="1778977"/>
            <a:ext cx="3194943" cy="9576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8756" y="2822222"/>
            <a:ext cx="4507497" cy="3193377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 </a:t>
            </a:r>
            <a:endParaRPr lang="de-AT" i="1" dirty="0"/>
          </a:p>
          <a:p>
            <a:pPr marL="0" indent="0">
              <a:buNone/>
            </a:pPr>
            <a:r>
              <a:rPr lang="de-DE" sz="2400" b="1" i="1" dirty="0" smtClean="0"/>
              <a:t> „</a:t>
            </a:r>
            <a:r>
              <a:rPr lang="de-DE" sz="2400" b="1" i="1" dirty="0">
                <a:latin typeface="+mj-lt"/>
              </a:rPr>
              <a:t>Wer ein Trauma nicht realisiert, ist </a:t>
            </a:r>
            <a:r>
              <a:rPr lang="de-DE" sz="2400" b="1" i="1" dirty="0" smtClean="0">
                <a:latin typeface="+mj-lt"/>
              </a:rPr>
              <a:t>gezwungen es </a:t>
            </a:r>
            <a:r>
              <a:rPr lang="de-DE" sz="2400" b="1" i="1" dirty="0">
                <a:latin typeface="+mj-lt"/>
              </a:rPr>
              <a:t>zu wiederholen.“ </a:t>
            </a:r>
            <a:endParaRPr lang="de-DE" sz="2400" b="1" i="1" dirty="0" smtClean="0">
              <a:latin typeface="+mj-lt"/>
            </a:endParaRPr>
          </a:p>
          <a:p>
            <a:pPr marL="0" indent="0">
              <a:buNone/>
            </a:pPr>
            <a:r>
              <a:rPr lang="de-DE" sz="2400" b="1" dirty="0" smtClean="0">
                <a:latin typeface="+mj-lt"/>
              </a:rPr>
              <a:t>(Pierre Janet 1859-1947)</a:t>
            </a:r>
            <a:endParaRPr lang="de-AT" sz="2400" dirty="0">
              <a:latin typeface="+mj-lt"/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half" idx="2"/>
          </p:nvPr>
        </p:nvSpPr>
        <p:spPr>
          <a:xfrm>
            <a:off x="652143" y="2020711"/>
            <a:ext cx="3376594" cy="454804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2</a:t>
            </a:fld>
            <a:endParaRPr lang="de-AT"/>
          </a:p>
        </p:txBody>
      </p:sp>
      <p:pic>
        <p:nvPicPr>
          <p:cNvPr id="6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450195" y="544686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onja\Downloads\20190505_153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711" y="1953406"/>
            <a:ext cx="2457209" cy="43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20</a:t>
            </a:fld>
            <a:endParaRPr lang="de-AT"/>
          </a:p>
        </p:txBody>
      </p:sp>
      <p:sp>
        <p:nvSpPr>
          <p:cNvPr id="52" name="Rechteck 51"/>
          <p:cNvSpPr/>
          <p:nvPr/>
        </p:nvSpPr>
        <p:spPr>
          <a:xfrm>
            <a:off x="3652591" y="683343"/>
            <a:ext cx="2406756" cy="781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1080373" y="2058352"/>
            <a:ext cx="755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Vielen Dank für Ihre Aufmerksamkeit!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0371" y="2955258"/>
            <a:ext cx="389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Kontakt: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80371" y="3506068"/>
            <a:ext cx="5915742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AT" b="1" dirty="0"/>
              <a:t>Sonja </a:t>
            </a:r>
            <a:r>
              <a:rPr lang="de-AT" b="1" dirty="0" smtClean="0"/>
              <a:t>Katrina </a:t>
            </a:r>
            <a:r>
              <a:rPr lang="de-AT" b="1" dirty="0"/>
              <a:t>Brauner</a:t>
            </a:r>
          </a:p>
          <a:p>
            <a:r>
              <a:rPr lang="de-AT" dirty="0"/>
              <a:t>Tel: +43 650 577 14 18</a:t>
            </a:r>
          </a:p>
          <a:p>
            <a:r>
              <a:rPr lang="de-AT" dirty="0" smtClean="0">
                <a:hlinkClick r:id="rId2"/>
              </a:rPr>
              <a:t>traumart@outlook.com</a:t>
            </a:r>
            <a:endParaRPr lang="de-AT" dirty="0" smtClean="0"/>
          </a:p>
          <a:p>
            <a:r>
              <a:rPr lang="de-AT" dirty="0" smtClean="0"/>
              <a:t>sonjabrauner@yahoo.com</a:t>
            </a:r>
            <a:endParaRPr lang="de-AT" dirty="0"/>
          </a:p>
          <a:p>
            <a:r>
              <a:rPr lang="de-AT" dirty="0"/>
              <a:t>www.psychotherapie-sonja-brauner.at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9" name="Picture 2" descr="web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586445" y="273753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7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2000" b="1" dirty="0" smtClean="0"/>
              <a:t>KURZE GESCHICHTE DER GENETIK UND EPIGENETIK</a:t>
            </a:r>
            <a:endParaRPr lang="de-AT" sz="2000" b="1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b="1" i="1" dirty="0" smtClean="0"/>
              <a:t>Gregor Mendel (</a:t>
            </a:r>
            <a:r>
              <a:rPr lang="de-AT" b="1" i="1" dirty="0"/>
              <a:t>M</a:t>
            </a:r>
            <a:r>
              <a:rPr lang="de-AT" b="1" i="1" dirty="0" smtClean="0"/>
              <a:t>önch und Forscher)</a:t>
            </a:r>
          </a:p>
          <a:p>
            <a:pPr marL="0" indent="0">
              <a:buNone/>
            </a:pPr>
            <a:r>
              <a:rPr lang="de-AT" dirty="0" smtClean="0"/>
              <a:t>Gewächshaus als Labor, Versuche mit Erbsen</a:t>
            </a:r>
          </a:p>
          <a:p>
            <a:pPr marL="0" indent="0">
              <a:buNone/>
            </a:pPr>
            <a:r>
              <a:rPr lang="de-AT" dirty="0" smtClean="0"/>
              <a:t>„Dominante Merkmale treten häufiger auf, rezessive bleiben erhalten“ (1866)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b="1" dirty="0"/>
              <a:t>Charles </a:t>
            </a:r>
            <a:r>
              <a:rPr lang="de-AT" b="1" dirty="0" err="1"/>
              <a:t>Darwin`s</a:t>
            </a:r>
            <a:r>
              <a:rPr lang="de-AT" b="1" dirty="0"/>
              <a:t> </a:t>
            </a:r>
            <a:r>
              <a:rPr lang="de-AT" b="1" dirty="0" smtClean="0"/>
              <a:t> (1809-1882)“Evolutionstheorie</a:t>
            </a:r>
            <a:r>
              <a:rPr lang="de-AT" b="1" dirty="0"/>
              <a:t>“</a:t>
            </a:r>
          </a:p>
          <a:p>
            <a:pPr marL="0" indent="0">
              <a:buNone/>
            </a:pPr>
            <a:r>
              <a:rPr lang="de-AT" dirty="0"/>
              <a:t>„</a:t>
            </a:r>
            <a:r>
              <a:rPr lang="de-AT" i="1" dirty="0" err="1"/>
              <a:t>Survival</a:t>
            </a:r>
            <a:r>
              <a:rPr lang="de-AT" i="1" dirty="0"/>
              <a:t> </a:t>
            </a:r>
            <a:r>
              <a:rPr lang="de-AT" i="1" dirty="0" err="1"/>
              <a:t>of</a:t>
            </a:r>
            <a:r>
              <a:rPr lang="de-AT" i="1" dirty="0"/>
              <a:t>  </a:t>
            </a:r>
            <a:r>
              <a:rPr lang="de-AT" i="1" dirty="0" err="1"/>
              <a:t>the</a:t>
            </a:r>
            <a:r>
              <a:rPr lang="de-AT" i="1" dirty="0"/>
              <a:t> fittest“(Herbert Spencer</a:t>
            </a:r>
            <a:r>
              <a:rPr lang="de-AT" i="1" dirty="0" smtClean="0"/>
              <a:t>)</a:t>
            </a:r>
          </a:p>
          <a:p>
            <a:pPr marL="0" indent="0">
              <a:buNone/>
            </a:pPr>
            <a:endParaRPr lang="de-AT" i="1" dirty="0"/>
          </a:p>
          <a:p>
            <a:pPr marL="0" indent="0">
              <a:buNone/>
            </a:pPr>
            <a:r>
              <a:rPr lang="de-AT" sz="1800" b="1" dirty="0" smtClean="0"/>
              <a:t>„</a:t>
            </a:r>
            <a:r>
              <a:rPr lang="de-AT" b="1" dirty="0" smtClean="0"/>
              <a:t>Eugenik</a:t>
            </a:r>
            <a:r>
              <a:rPr lang="de-AT" b="1" dirty="0"/>
              <a:t>“ </a:t>
            </a:r>
            <a:r>
              <a:rPr lang="de-AT" b="1" dirty="0" smtClean="0"/>
              <a:t>oder „Eugenetik“ </a:t>
            </a:r>
            <a:r>
              <a:rPr lang="de-AT" dirty="0" smtClean="0"/>
              <a:t>(</a:t>
            </a:r>
            <a:r>
              <a:rPr lang="de-AT" dirty="0" err="1" smtClean="0"/>
              <a:t>griech</a:t>
            </a:r>
            <a:r>
              <a:rPr lang="de-AT" dirty="0"/>
              <a:t>.: </a:t>
            </a:r>
            <a:r>
              <a:rPr lang="de-AT" dirty="0" smtClean="0"/>
              <a:t>gut, Geschlecht) </a:t>
            </a:r>
            <a:r>
              <a:rPr lang="de-AT" b="1" dirty="0" smtClean="0"/>
              <a:t>Francis Galton, ca.1869</a:t>
            </a:r>
            <a:endParaRPr lang="de-AT" b="1" dirty="0"/>
          </a:p>
          <a:p>
            <a:pPr marL="0" indent="0">
              <a:buNone/>
            </a:pPr>
            <a:r>
              <a:rPr lang="de-AT" b="1" dirty="0"/>
              <a:t>Nationalsozialismus-Rassismus bis </a:t>
            </a:r>
            <a:r>
              <a:rPr lang="de-AT" b="1" dirty="0" smtClean="0"/>
              <a:t>heute!</a:t>
            </a:r>
            <a:endParaRPr lang="de-AT" b="1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AT" sz="1400" b="1" dirty="0" err="1" smtClean="0"/>
              <a:t>Dr.Siddharta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Mukharjee</a:t>
            </a:r>
            <a:endParaRPr lang="de-AT" sz="1400" b="1" dirty="0" smtClean="0"/>
          </a:p>
          <a:p>
            <a:r>
              <a:rPr lang="de-AT" sz="1400" dirty="0" smtClean="0"/>
              <a:t>Arzt und Bestsellerautor</a:t>
            </a:r>
          </a:p>
          <a:p>
            <a:r>
              <a:rPr lang="de-AT" sz="1400" dirty="0" smtClean="0"/>
              <a:t>„Das Gen-eine sehr persönliche Geschichte“</a:t>
            </a:r>
          </a:p>
          <a:p>
            <a:r>
              <a:rPr lang="de-AT" sz="1400" b="1" dirty="0" smtClean="0"/>
              <a:t>ARTE</a:t>
            </a:r>
            <a:r>
              <a:rPr lang="de-AT" sz="1400" dirty="0" smtClean="0"/>
              <a:t> „Das Gen-Teil 1-Warum wir sind, wie wir sind“ 05/2020</a:t>
            </a:r>
          </a:p>
          <a:p>
            <a:r>
              <a:rPr lang="de-AT" sz="1400" dirty="0" smtClean="0"/>
              <a:t>„Das Gen-Teil 2-Wie wir entscheiden, was wir sein werden“ 05/2020</a:t>
            </a:r>
            <a:endParaRPr lang="de-AT" sz="1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3</a:t>
            </a:fld>
            <a:endParaRPr lang="de-AT"/>
          </a:p>
        </p:txBody>
      </p:sp>
      <p:pic>
        <p:nvPicPr>
          <p:cNvPr id="7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450195" y="544686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0400" y="730799"/>
            <a:ext cx="3134855" cy="185474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151" y="2144110"/>
            <a:ext cx="2948151" cy="3855724"/>
          </a:xfrm>
        </p:spPr>
        <p:txBody>
          <a:bodyPr>
            <a:normAutofit/>
          </a:bodyPr>
          <a:lstStyle/>
          <a:p>
            <a:endParaRPr lang="de-AT" sz="1400" dirty="0" smtClean="0"/>
          </a:p>
          <a:p>
            <a:r>
              <a:rPr lang="de-AT" sz="1400" b="1" smtClean="0"/>
              <a:t>Wilhelm Johannsen</a:t>
            </a:r>
            <a:r>
              <a:rPr lang="de-AT" sz="1400" b="1" dirty="0" smtClean="0"/>
              <a:t>, </a:t>
            </a:r>
            <a:r>
              <a:rPr lang="de-AT" sz="1400" dirty="0" smtClean="0"/>
              <a:t>ein Botaniker) prägte den abstrakten Begriff „Gene“ (1857-1927)</a:t>
            </a:r>
          </a:p>
          <a:p>
            <a:r>
              <a:rPr lang="de-AT" sz="1400" b="1" dirty="0" smtClean="0"/>
              <a:t>Konrad </a:t>
            </a:r>
            <a:r>
              <a:rPr lang="de-AT" sz="1400" b="1" dirty="0" err="1" smtClean="0"/>
              <a:t>Waddington</a:t>
            </a:r>
            <a:r>
              <a:rPr lang="de-AT" sz="1400" b="1" dirty="0" smtClean="0"/>
              <a:t>, </a:t>
            </a:r>
            <a:r>
              <a:rPr lang="de-AT" sz="1400" dirty="0" smtClean="0"/>
              <a:t>ein Biologe erfand den Begriff:„</a:t>
            </a:r>
            <a:r>
              <a:rPr lang="de-AT" sz="1400" dirty="0" err="1" smtClean="0"/>
              <a:t>Epigenetik</a:t>
            </a:r>
            <a:r>
              <a:rPr lang="de-AT" sz="1400" dirty="0" smtClean="0"/>
              <a:t>“(1905-1975)</a:t>
            </a:r>
          </a:p>
          <a:p>
            <a:r>
              <a:rPr lang="de-AT" sz="1400" b="1" dirty="0" smtClean="0"/>
              <a:t>Im Jahr 2000</a:t>
            </a:r>
            <a:r>
              <a:rPr lang="de-AT" sz="1400" dirty="0" smtClean="0"/>
              <a:t>: </a:t>
            </a:r>
          </a:p>
          <a:p>
            <a:r>
              <a:rPr lang="de-AT" sz="1400" dirty="0" smtClean="0"/>
              <a:t>Ca. 25000 Gene sind entschlüsselt!</a:t>
            </a:r>
          </a:p>
          <a:p>
            <a:r>
              <a:rPr lang="de-AT" sz="1400" b="1" dirty="0" smtClean="0"/>
              <a:t>Lesen=Verstehen? </a:t>
            </a:r>
          </a:p>
          <a:p>
            <a:r>
              <a:rPr lang="de-AT" sz="1400" b="1" dirty="0" smtClean="0"/>
              <a:t>Was heißt das für uns?</a:t>
            </a:r>
          </a:p>
          <a:p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4</a:t>
            </a:fld>
            <a:endParaRPr lang="de-AT"/>
          </a:p>
        </p:txBody>
      </p:sp>
      <p:pic>
        <p:nvPicPr>
          <p:cNvPr id="7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450195" y="544686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1800" b="1" i="1" dirty="0"/>
              <a:t>Forscherduo James Watson und Francis Crick</a:t>
            </a:r>
          </a:p>
          <a:p>
            <a:pPr marL="0" indent="0">
              <a:buNone/>
            </a:pPr>
            <a:r>
              <a:rPr lang="de-AT" sz="1800" b="1" dirty="0" smtClean="0"/>
              <a:t>Nobelpreis </a:t>
            </a:r>
            <a:r>
              <a:rPr lang="de-AT" sz="1800" b="1" dirty="0"/>
              <a:t>für Medizin 1962 </a:t>
            </a:r>
            <a:r>
              <a:rPr lang="de-AT" sz="1800" dirty="0"/>
              <a:t>für die Entdeckung des Lebenscode DNA-Doppelhelix (1953)</a:t>
            </a:r>
          </a:p>
          <a:p>
            <a:pPr marL="0" indent="0">
              <a:buNone/>
            </a:pPr>
            <a:r>
              <a:rPr lang="de-AT" sz="1800" dirty="0"/>
              <a:t>Grundlage ihrer Arbeit ging </a:t>
            </a:r>
            <a:r>
              <a:rPr lang="de-AT" sz="1800" dirty="0" smtClean="0"/>
              <a:t> ungefragt/unerlaubt auf </a:t>
            </a:r>
            <a:r>
              <a:rPr lang="de-AT" sz="1800" dirty="0"/>
              <a:t>die Forscherin </a:t>
            </a:r>
            <a:r>
              <a:rPr lang="de-AT" sz="1800" b="1" i="1" dirty="0" smtClean="0"/>
              <a:t>Rosalind </a:t>
            </a:r>
            <a:r>
              <a:rPr lang="de-AT" sz="1800" b="1" i="1" dirty="0"/>
              <a:t>Franklin </a:t>
            </a:r>
            <a:r>
              <a:rPr lang="de-AT" sz="1800" b="1" i="1" dirty="0" smtClean="0"/>
              <a:t>(1920-1958) </a:t>
            </a:r>
            <a:r>
              <a:rPr lang="de-AT" sz="1800" dirty="0" smtClean="0"/>
              <a:t>zurück</a:t>
            </a:r>
            <a:r>
              <a:rPr lang="de-AT" sz="1800" dirty="0"/>
              <a:t>, die wenig Beachtung fand</a:t>
            </a:r>
            <a:r>
              <a:rPr lang="de-AT" sz="1800" dirty="0" smtClean="0"/>
              <a:t>.</a:t>
            </a:r>
          </a:p>
          <a:p>
            <a:pPr marL="0" indent="0">
              <a:buNone/>
            </a:pPr>
            <a:endParaRPr lang="de-AT" sz="1800" dirty="0"/>
          </a:p>
          <a:p>
            <a:r>
              <a:rPr lang="de-AT" sz="1700" dirty="0" smtClean="0"/>
              <a:t>DNA </a:t>
            </a:r>
            <a:r>
              <a:rPr lang="de-AT" sz="1700" dirty="0"/>
              <a:t>der Honigbienen-Königin und Arbeiter*innen </a:t>
            </a:r>
            <a:r>
              <a:rPr lang="de-AT" sz="1700" dirty="0" smtClean="0"/>
              <a:t>ist dieselbe! </a:t>
            </a:r>
            <a:r>
              <a:rPr lang="de-AT" sz="1700" dirty="0"/>
              <a:t>DNA-Unterschied ist die Nahrung (Gelee-Royal).</a:t>
            </a:r>
          </a:p>
          <a:p>
            <a:r>
              <a:rPr lang="de-AT" sz="1700" dirty="0" smtClean="0"/>
              <a:t>Mäuse-Versuche </a:t>
            </a:r>
            <a:r>
              <a:rPr lang="de-AT" sz="1700" dirty="0"/>
              <a:t>mit </a:t>
            </a:r>
            <a:r>
              <a:rPr lang="de-AT" sz="1700" dirty="0" smtClean="0"/>
              <a:t>Elektroschocks </a:t>
            </a:r>
            <a:r>
              <a:rPr lang="de-AT" sz="1700" dirty="0"/>
              <a:t>an Füßen</a:t>
            </a:r>
          </a:p>
          <a:p>
            <a:r>
              <a:rPr lang="de-AT" sz="1700" dirty="0" smtClean="0"/>
              <a:t>Mäuse-Trennung </a:t>
            </a:r>
            <a:r>
              <a:rPr lang="de-AT" sz="1700" dirty="0"/>
              <a:t>von Mutter-Negative Erfahrung-epigenetische Prägung</a:t>
            </a:r>
          </a:p>
          <a:p>
            <a:r>
              <a:rPr lang="de-AT" sz="1700" b="1" dirty="0" smtClean="0"/>
              <a:t>RESILIENZ-Was macht uns stark?</a:t>
            </a:r>
          </a:p>
          <a:p>
            <a:r>
              <a:rPr lang="de-AT" sz="1700" b="1" dirty="0" smtClean="0"/>
              <a:t>„Löwenzahn-Orchideen-Kinder“</a:t>
            </a:r>
          </a:p>
          <a:p>
            <a:pPr marL="0" indent="0">
              <a:buNone/>
            </a:pP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17660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i="1" dirty="0" smtClean="0"/>
              <a:t>„Die gesamte Weltbevölkerung lässt sich auf ca.10.000 Menschen vor ca. 80.000 Jahren zurückverfolgen.“</a:t>
            </a:r>
          </a:p>
          <a:p>
            <a:r>
              <a:rPr lang="de-AT" sz="2800" b="1" dirty="0" smtClean="0"/>
              <a:t>Wir haben zu 99,9% dieselbe DNA. </a:t>
            </a:r>
          </a:p>
          <a:p>
            <a:r>
              <a:rPr lang="de-AT" sz="2400" dirty="0" smtClean="0"/>
              <a:t>Kleine Unterschiede durch Umwelteinflüsse wie Sonne, Hitze, Kälte, </a:t>
            </a:r>
            <a:r>
              <a:rPr lang="de-AT" sz="2400" dirty="0"/>
              <a:t>N</a:t>
            </a:r>
            <a:r>
              <a:rPr lang="de-AT" sz="2400" dirty="0" smtClean="0"/>
              <a:t>aturgegebenheiten.</a:t>
            </a:r>
            <a:endParaRPr lang="de-AT" sz="2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008439" y="1150883"/>
            <a:ext cx="6018430" cy="3594538"/>
          </a:xfrm>
        </p:spPr>
        <p:txBody>
          <a:bodyPr>
            <a:normAutofit/>
          </a:bodyPr>
          <a:lstStyle/>
          <a:p>
            <a:endParaRPr lang="de-AT" sz="2400" dirty="0" smtClean="0"/>
          </a:p>
          <a:p>
            <a:endParaRPr lang="de-AT" sz="2400" dirty="0"/>
          </a:p>
          <a:p>
            <a:endParaRPr lang="de-AT" sz="2400" dirty="0" smtClean="0"/>
          </a:p>
          <a:p>
            <a:endParaRPr lang="de-AT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5</a:t>
            </a:fld>
            <a:endParaRPr lang="de-AT"/>
          </a:p>
        </p:txBody>
      </p:sp>
      <p:pic>
        <p:nvPicPr>
          <p:cNvPr id="7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450195" y="544686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1377" y="1128890"/>
            <a:ext cx="6175023" cy="4583288"/>
          </a:xfrm>
        </p:spPr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6</a:t>
            </a:fld>
            <a:endParaRPr lang="de-A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12072" r="8327" b="17615"/>
          <a:stretch/>
        </p:blipFill>
        <p:spPr bwMode="auto">
          <a:xfrm>
            <a:off x="-952655" y="-2097157"/>
            <a:ext cx="11006026" cy="1094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12072" r="8327" b="17615"/>
          <a:stretch/>
        </p:blipFill>
        <p:spPr bwMode="auto">
          <a:xfrm>
            <a:off x="-880457" y="-2141290"/>
            <a:ext cx="11006026" cy="1094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292737" y="3108970"/>
            <a:ext cx="71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ICH</a:t>
            </a:r>
          </a:p>
          <a:p>
            <a:pPr algn="ctr"/>
            <a:endParaRPr lang="de-AT" sz="2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84817" y="3108970"/>
            <a:ext cx="180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Bindungs-</a:t>
            </a:r>
          </a:p>
          <a:p>
            <a:pPr algn="ctr"/>
            <a:r>
              <a:rPr lang="de-AT" dirty="0" err="1" smtClean="0">
                <a:solidFill>
                  <a:srgbClr val="0070C0"/>
                </a:solidFill>
              </a:rPr>
              <a:t>personen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78715" y="2143140"/>
            <a:ext cx="162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Sicherheit</a:t>
            </a:r>
          </a:p>
          <a:p>
            <a:pPr algn="ctr"/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969747" y="292430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Bewusstsein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34292" y="4055575"/>
            <a:ext cx="29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Herkunftsfamilien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74279" y="273963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Angst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184818" y="195847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Krieg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50377" y="160935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mtClean="0">
                <a:solidFill>
                  <a:srgbClr val="0070C0"/>
                </a:solidFill>
              </a:rPr>
              <a:t>Armut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59629" y="344805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Kontrolle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219396" y="4609574"/>
            <a:ext cx="251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Kollektives Gedächtnis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483032" y="536339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Gewissen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873561" y="4101742"/>
            <a:ext cx="157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Bildungs-</a:t>
            </a:r>
          </a:p>
          <a:p>
            <a:pPr algn="ctr"/>
            <a:r>
              <a:rPr lang="de-AT" dirty="0" err="1" smtClean="0">
                <a:solidFill>
                  <a:srgbClr val="0070C0"/>
                </a:solidFill>
              </a:rPr>
              <a:t>chancen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942887" y="126597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Loyalität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005179" y="764704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Identität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020894" y="2519730"/>
            <a:ext cx="167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Pandemie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283292" y="410174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Peer Group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195736" y="573273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Wünsche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062917" y="6185574"/>
            <a:ext cx="244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err="1" smtClean="0">
                <a:solidFill>
                  <a:srgbClr val="0070C0"/>
                </a:solidFill>
              </a:rPr>
              <a:t>Wahlverwandschaften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447600" y="4701906"/>
            <a:ext cx="98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Ziele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629461" y="3108970"/>
            <a:ext cx="151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Glaube ans Glück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739735" y="423714"/>
            <a:ext cx="163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rgbClr val="0070C0"/>
                </a:solidFill>
              </a:rPr>
              <a:t>Lebensrealität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0" y="738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Sonja Brauner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590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242" y="730800"/>
            <a:ext cx="3679102" cy="532733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152" y="1682847"/>
            <a:ext cx="3213191" cy="4332753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7</a:t>
            </a:fld>
            <a:endParaRPr lang="de-AT"/>
          </a:p>
        </p:txBody>
      </p:sp>
      <p:pic>
        <p:nvPicPr>
          <p:cNvPr id="7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196241" y="428856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719721" y="3621022"/>
            <a:ext cx="2133600" cy="6858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77007" y="2387328"/>
            <a:ext cx="1758943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AT" altLang="de-DE" sz="2800" dirty="0" err="1">
                <a:latin typeface="Arial" panose="020B0604020202020204" pitchFamily="34" charset="0"/>
              </a:rPr>
              <a:t>No</a:t>
            </a:r>
            <a:r>
              <a:rPr lang="de-AT" altLang="de-DE" sz="2800" dirty="0">
                <a:latin typeface="Arial" panose="020B0604020202020204" pitchFamily="34" charset="0"/>
              </a:rPr>
              <a:t> Fight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71825" y="2387328"/>
            <a:ext cx="1647825" cy="557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AT" altLang="de-DE" sz="2800" dirty="0" err="1">
                <a:latin typeface="Arial" panose="020B0604020202020204" pitchFamily="34" charset="0"/>
              </a:rPr>
              <a:t>No</a:t>
            </a:r>
            <a:r>
              <a:rPr lang="de-AT" altLang="de-DE" sz="2800" dirty="0">
                <a:latin typeface="Arial" panose="020B0604020202020204" pitchFamily="34" charset="0"/>
              </a:rPr>
              <a:t> Flight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42913" y="2373478"/>
            <a:ext cx="1331912" cy="557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AT" altLang="de-DE" sz="2800" dirty="0" err="1">
                <a:latin typeface="Arial" panose="020B0604020202020204" pitchFamily="34" charset="0"/>
              </a:rPr>
              <a:t>Freeze</a:t>
            </a:r>
            <a:endParaRPr lang="de-AT" altLang="de-DE" sz="2800" dirty="0">
              <a:latin typeface="Arial" panose="020B0604020202020204" pitchFamily="34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2464450" y="1628664"/>
            <a:ext cx="1143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4733805" y="1601773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5659765" y="1682847"/>
            <a:ext cx="963568" cy="5575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729444" y="3055448"/>
            <a:ext cx="4360" cy="5801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5970731" y="3063808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956347" y="3165543"/>
            <a:ext cx="1600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362607" y="4306822"/>
            <a:ext cx="3105401" cy="1466752"/>
          </a:xfrm>
          <a:prstGeom prst="wedgeEllipseCallout">
            <a:avLst>
              <a:gd name="adj1" fmla="val 53551"/>
              <a:gd name="adj2" fmla="val -60116"/>
            </a:avLst>
          </a:prstGeom>
          <a:gradFill rotWithShape="0">
            <a:gsLst>
              <a:gs pos="0">
                <a:schemeClr val="bg1"/>
              </a:gs>
              <a:gs pos="100000">
                <a:srgbClr val="CC3300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AT" altLang="de-DE" dirty="0">
                <a:latin typeface="Arial" panose="020B0604020202020204" pitchFamily="34" charset="0"/>
              </a:rPr>
              <a:t>Unterordnung</a:t>
            </a:r>
            <a:br>
              <a:rPr lang="de-AT" altLang="de-DE" dirty="0">
                <a:latin typeface="Arial" panose="020B0604020202020204" pitchFamily="34" charset="0"/>
              </a:rPr>
            </a:br>
            <a:r>
              <a:rPr lang="de-AT" altLang="de-DE" sz="2000" dirty="0">
                <a:latin typeface="Arial" panose="020B0604020202020204" pitchFamily="34" charset="0"/>
              </a:rPr>
              <a:t>= </a:t>
            </a:r>
          </a:p>
          <a:p>
            <a:pPr algn="ctr" eaLnBrk="1" hangingPunct="1"/>
            <a:r>
              <a:rPr lang="de-AT" altLang="de-DE" dirty="0">
                <a:latin typeface="Arial" panose="020B0604020202020204" pitchFamily="34" charset="0"/>
              </a:rPr>
              <a:t>Submission</a:t>
            </a: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3719721" y="5447344"/>
            <a:ext cx="2857500" cy="652463"/>
          </a:xfrm>
          <a:prstGeom prst="wedgeEllipseCallout">
            <a:avLst>
              <a:gd name="adj1" fmla="val -11606"/>
              <a:gd name="adj2" fmla="val -209366"/>
            </a:avLst>
          </a:prstGeom>
          <a:gradFill rotWithShape="0">
            <a:gsLst>
              <a:gs pos="0">
                <a:schemeClr val="bg1"/>
              </a:gs>
              <a:gs pos="100000">
                <a:srgbClr val="CC3300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AT" altLang="de-DE" sz="2800" dirty="0">
                <a:latin typeface="Arial" panose="020B0604020202020204" pitchFamily="34" charset="0"/>
              </a:rPr>
              <a:t>Fragmente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217996" y="4210990"/>
            <a:ext cx="3021012" cy="1048871"/>
          </a:xfrm>
          <a:prstGeom prst="wedgeEllipseCallout">
            <a:avLst>
              <a:gd name="adj1" fmla="val -57009"/>
              <a:gd name="adj2" fmla="val -54171"/>
            </a:avLst>
          </a:prstGeom>
          <a:gradFill rotWithShape="0">
            <a:gsLst>
              <a:gs pos="0">
                <a:schemeClr val="bg1"/>
              </a:gs>
              <a:gs pos="100000">
                <a:srgbClr val="CC3300"/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AT" altLang="de-DE" dirty="0">
                <a:latin typeface="Arial" panose="020B0604020202020204" pitchFamily="34" charset="0"/>
              </a:rPr>
              <a:t>Dissoziation / Amnesie</a:t>
            </a:r>
          </a:p>
        </p:txBody>
      </p:sp>
      <p:sp>
        <p:nvSpPr>
          <p:cNvPr id="21" name="Rechteck 20"/>
          <p:cNvSpPr/>
          <p:nvPr/>
        </p:nvSpPr>
        <p:spPr>
          <a:xfrm>
            <a:off x="3468009" y="3647342"/>
            <a:ext cx="25868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altLang="de-DE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Mensch</a:t>
            </a:r>
            <a:endParaRPr lang="de-AT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652589" y="683343"/>
            <a:ext cx="2406756" cy="781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3971825" y="898878"/>
            <a:ext cx="2605396" cy="7293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b="1" dirty="0" smtClean="0"/>
              <a:t>Trauma</a:t>
            </a:r>
            <a:endParaRPr lang="de-AT" sz="3600" b="1" dirty="0"/>
          </a:p>
        </p:txBody>
      </p:sp>
    </p:spTree>
    <p:extLst>
      <p:ext uri="{BB962C8B-B14F-4D97-AF65-F5344CB8AC3E}">
        <p14:creationId xmlns:p14="http://schemas.microsoft.com/office/powerpoint/2010/main" val="11344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8</a:t>
            </a:fld>
            <a:endParaRPr lang="de-AT"/>
          </a:p>
        </p:txBody>
      </p:sp>
      <p:pic>
        <p:nvPicPr>
          <p:cNvPr id="4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 flipV="1">
            <a:off x="440266" y="321624"/>
            <a:ext cx="3377044" cy="89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 flipV="1">
            <a:off x="1896533" y="1860129"/>
            <a:ext cx="713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05956" y="4620312"/>
            <a:ext cx="18744237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Arial" pitchFamily="34" charset="0"/>
              </a:rPr>
              <a:t>Statist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rgbClr val="0B85E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617" y="1632967"/>
            <a:ext cx="3863093" cy="339809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204178" y="1213798"/>
            <a:ext cx="424462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2000" b="1" i="1" dirty="0" smtClean="0"/>
              <a:t>Jedes 4.Kind ist psychisch krank!</a:t>
            </a:r>
          </a:p>
          <a:p>
            <a:pPr>
              <a:lnSpc>
                <a:spcPct val="120000"/>
              </a:lnSpc>
            </a:pPr>
            <a:endParaRPr lang="de-AT" sz="2000" dirty="0" smtClean="0"/>
          </a:p>
          <a:p>
            <a:pPr>
              <a:lnSpc>
                <a:spcPct val="120000"/>
              </a:lnSpc>
            </a:pPr>
            <a:r>
              <a:rPr lang="de-AT" sz="2000" dirty="0" smtClean="0"/>
              <a:t>52% aller Schüler*innen</a:t>
            </a:r>
          </a:p>
          <a:p>
            <a:pPr>
              <a:lnSpc>
                <a:spcPct val="120000"/>
              </a:lnSpc>
            </a:pPr>
            <a:r>
              <a:rPr lang="de-AT" sz="2000" dirty="0" smtClean="0"/>
              <a:t>international haben Prüfungsangst.</a:t>
            </a:r>
          </a:p>
          <a:p>
            <a:pPr>
              <a:lnSpc>
                <a:spcPct val="120000"/>
              </a:lnSpc>
            </a:pPr>
            <a:r>
              <a:rPr lang="de-AT" sz="2000" dirty="0" smtClean="0"/>
              <a:t>66% aller Schüler*</a:t>
            </a:r>
            <a:r>
              <a:rPr lang="de-AT" sz="2000" dirty="0" err="1" smtClean="0"/>
              <a:t>nnen</a:t>
            </a:r>
            <a:r>
              <a:rPr lang="de-AT" sz="2000" dirty="0" smtClean="0"/>
              <a:t> international haben Angst vor schlechten Noten.</a:t>
            </a:r>
          </a:p>
          <a:p>
            <a:pPr>
              <a:lnSpc>
                <a:spcPct val="120000"/>
              </a:lnSpc>
            </a:pPr>
            <a:r>
              <a:rPr lang="de-AT" sz="2000" dirty="0" smtClean="0"/>
              <a:t>18,7% aller Schüler*innen international werden gemobbt. In Österreich sogar jede 5.Schüler*in.</a:t>
            </a:r>
          </a:p>
          <a:p>
            <a:pPr>
              <a:lnSpc>
                <a:spcPct val="120000"/>
              </a:lnSpc>
            </a:pPr>
            <a:endParaRPr lang="de-AT" sz="2000" dirty="0" smtClean="0"/>
          </a:p>
          <a:p>
            <a:pPr>
              <a:lnSpc>
                <a:spcPct val="120000"/>
              </a:lnSpc>
            </a:pPr>
            <a:r>
              <a:rPr lang="de-AT" sz="1000" b="1" dirty="0" smtClean="0"/>
              <a:t>Quelle: Studie 2017 zu psychischen Erkrankungen der Kinder und Jugendlichen in Österreich/</a:t>
            </a:r>
            <a:r>
              <a:rPr lang="de-AT" sz="1000" b="1" dirty="0" err="1" smtClean="0"/>
              <a:t>Meduni</a:t>
            </a:r>
            <a:r>
              <a:rPr lang="de-AT" sz="1000" b="1" dirty="0" smtClean="0"/>
              <a:t> Wien/</a:t>
            </a:r>
            <a:r>
              <a:rPr lang="de-AT" sz="1000" b="1" dirty="0" err="1" smtClean="0"/>
              <a:t>Dr.Karwautz</a:t>
            </a:r>
            <a:r>
              <a:rPr lang="de-AT" sz="1000" b="1" dirty="0" smtClean="0"/>
              <a:t>/</a:t>
            </a:r>
            <a:r>
              <a:rPr lang="de-AT" sz="1000" b="1" dirty="0" err="1" smtClean="0"/>
              <a:t>Dr.Wagner</a:t>
            </a:r>
            <a:endParaRPr lang="de-AT" sz="1000" b="1" dirty="0" smtClean="0"/>
          </a:p>
          <a:p>
            <a:pPr>
              <a:lnSpc>
                <a:spcPct val="120000"/>
              </a:lnSpc>
            </a:pPr>
            <a:r>
              <a:rPr lang="de-AT" sz="1000" b="1" dirty="0" smtClean="0"/>
              <a:t>Aktuelle </a:t>
            </a:r>
            <a:r>
              <a:rPr lang="de-AT" sz="1000" b="1" dirty="0" err="1" smtClean="0"/>
              <a:t>Pisastudie</a:t>
            </a:r>
            <a:r>
              <a:rPr lang="de-AT" sz="1000" b="1" dirty="0" smtClean="0"/>
              <a:t> der OECD</a:t>
            </a:r>
            <a:endParaRPr lang="de-AT" sz="1000" b="1" dirty="0"/>
          </a:p>
        </p:txBody>
      </p:sp>
    </p:spTree>
    <p:extLst>
      <p:ext uri="{BB962C8B-B14F-4D97-AF65-F5344CB8AC3E}">
        <p14:creationId xmlns:p14="http://schemas.microsoft.com/office/powerpoint/2010/main" val="31688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81037" y="6488432"/>
            <a:ext cx="3717541" cy="365125"/>
          </a:xfrm>
        </p:spPr>
        <p:txBody>
          <a:bodyPr/>
          <a:lstStyle/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7915-4D6E-4D2C-8542-EB5B89EFB7C0}" type="slidenum">
              <a:rPr lang="de-AT" smtClean="0"/>
              <a:t>9</a:t>
            </a:fld>
            <a:endParaRPr lang="de-AT"/>
          </a:p>
        </p:txBody>
      </p:sp>
      <p:sp>
        <p:nvSpPr>
          <p:cNvPr id="4" name="Datumsplatzhalter 2"/>
          <p:cNvSpPr txBox="1">
            <a:spLocks/>
          </p:cNvSpPr>
          <p:nvPr/>
        </p:nvSpPr>
        <p:spPr>
          <a:xfrm>
            <a:off x="681038" y="648843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rgbClr val="555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Sonja Katrina Brauner</a:t>
            </a:r>
            <a:endParaRPr lang="de-AT"/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>
          <a:xfrm>
            <a:off x="6996113" y="648843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5555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D67915-4D6E-4D2C-8542-EB5B89EFB7C0}" type="slidenum">
              <a:rPr lang="de-AT" smtClean="0"/>
              <a:pPr/>
              <a:t>9</a:t>
            </a:fld>
            <a:endParaRPr lang="de-AT"/>
          </a:p>
        </p:txBody>
      </p:sp>
      <p:pic>
        <p:nvPicPr>
          <p:cNvPr id="6" name="Picture 2" descr="we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4"/>
          <a:stretch>
            <a:fillRect/>
          </a:stretch>
        </p:blipFill>
        <p:spPr bwMode="auto">
          <a:xfrm>
            <a:off x="535531" y="193818"/>
            <a:ext cx="3558243" cy="9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940025" y="936033"/>
            <a:ext cx="2406756" cy="781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95937" y="1078798"/>
            <a:ext cx="7714125" cy="665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b="1" dirty="0" smtClean="0"/>
              <a:t>                      </a:t>
            </a:r>
            <a:r>
              <a:rPr lang="de-AT" altLang="de-DE" sz="2800" b="1" dirty="0" smtClean="0"/>
              <a:t>Bindung</a:t>
            </a:r>
            <a:endParaRPr lang="de-AT" altLang="de-DE" sz="28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86200" y="3614139"/>
            <a:ext cx="2133600" cy="6858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Rockwell" panose="02060603020205020403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4006264" y="3640822"/>
            <a:ext cx="1893471" cy="6324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3600" b="1" kern="10" dirty="0" smtClean="0">
                <a:solidFill>
                  <a:schemeClr val="bg1"/>
                </a:solidFill>
              </a:rPr>
              <a:t>KIND</a:t>
            </a:r>
            <a:endParaRPr lang="de-AT" sz="3600" b="1" kern="10" dirty="0">
              <a:solidFill>
                <a:schemeClr val="bg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30344" y="4353006"/>
            <a:ext cx="34577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800" dirty="0">
                <a:latin typeface="Arial" panose="020B0604020202020204" pitchFamily="34" charset="0"/>
              </a:rPr>
              <a:t>emotional - unsicher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21195" y="3849139"/>
            <a:ext cx="20891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800" dirty="0">
                <a:latin typeface="Arial" panose="020B0604020202020204" pitchFamily="34" charset="0"/>
              </a:rPr>
              <a:t>unsicher - ambivalent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368602" y="1857573"/>
            <a:ext cx="29812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800" dirty="0">
                <a:latin typeface="Arial" panose="020B0604020202020204" pitchFamily="34" charset="0"/>
              </a:rPr>
              <a:t>desorientiert - desorganisiert</a:t>
            </a:r>
          </a:p>
        </p:txBody>
      </p:sp>
      <p:pic>
        <p:nvPicPr>
          <p:cNvPr id="14" name="Picture 2" descr="http://1.bp.blogspot.com/-aOarslpnKwQ/Tw9benFD5oI/AAAAAAAAAbo/SVUiEoBZnYU/s1600/Fotolia_20180244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08" y="4876226"/>
            <a:ext cx="2105501" cy="1366128"/>
          </a:xfrm>
          <a:prstGeom prst="parallelogram">
            <a:avLst>
              <a:gd name="adj" fmla="val 4479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justiceforraymond.files.wordpress.com/2014/07/reaching-hand-e1404224881120.jpg?w=5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09" y="4876226"/>
            <a:ext cx="1929231" cy="16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ildergebnis für outreaching ha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42" y="2811680"/>
            <a:ext cx="2000967" cy="133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1.bp.blogspot.com/-aOarslpnKwQ/Tw9benFD5oI/AAAAAAAAAbo/SVUiEoBZnYU/s1600/Fotolia_20180244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3" y="2334626"/>
            <a:ext cx="2202418" cy="14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69812" y="1857572"/>
            <a:ext cx="30227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800" dirty="0" smtClean="0">
                <a:latin typeface="Arial" panose="020B0604020202020204" pitchFamily="34" charset="0"/>
              </a:rPr>
              <a:t>emotional </a:t>
            </a:r>
            <a:r>
              <a:rPr lang="de-AT" altLang="de-DE" sz="2800" dirty="0">
                <a:latin typeface="Arial" panose="020B0604020202020204" pitchFamily="34" charset="0"/>
              </a:rPr>
              <a:t>- sicher</a:t>
            </a:r>
          </a:p>
        </p:txBody>
      </p:sp>
      <p:pic>
        <p:nvPicPr>
          <p:cNvPr id="20" name="Picture 8" descr="http://randfonteinherald.co.za/wp-content/uploads/sites/3/2016/11/violence_387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2" y="4876226"/>
            <a:ext cx="1821504" cy="1366128"/>
          </a:xfrm>
          <a:prstGeom prst="parallelogram">
            <a:avLst>
              <a:gd name="adj" fmla="val 4479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 flipH="1">
            <a:off x="3886200" y="6488432"/>
            <a:ext cx="2482402" cy="369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Ainsworth</a:t>
            </a:r>
            <a:r>
              <a:rPr lang="de-AT" dirty="0" smtClean="0"/>
              <a:t>/</a:t>
            </a:r>
            <a:r>
              <a:rPr lang="de-AT" dirty="0" err="1" smtClean="0"/>
              <a:t>Brisch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54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enutzerdefiniert 2">
      <a:dk1>
        <a:srgbClr val="2C2C2D"/>
      </a:dk1>
      <a:lt1>
        <a:srgbClr val="FFFFFF"/>
      </a:lt1>
      <a:dk2>
        <a:srgbClr val="9D9EA0"/>
      </a:dk2>
      <a:lt2>
        <a:srgbClr val="FFFFFF"/>
      </a:lt2>
      <a:accent1>
        <a:srgbClr val="E1011B"/>
      </a:accent1>
      <a:accent2>
        <a:srgbClr val="00B0F0"/>
      </a:accent2>
      <a:accent3>
        <a:srgbClr val="9D9EA0"/>
      </a:accent3>
      <a:accent4>
        <a:srgbClr val="FFC000"/>
      </a:accent4>
      <a:accent5>
        <a:srgbClr val="4472C4"/>
      </a:accent5>
      <a:accent6>
        <a:srgbClr val="70AD47"/>
      </a:accent6>
      <a:hlink>
        <a:srgbClr val="E1011B"/>
      </a:hlink>
      <a:folHlink>
        <a:srgbClr val="9D9EA0"/>
      </a:folHlink>
    </a:clrScheme>
    <a:fontScheme name="Benutzerdefiniert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no' ?>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<?xml version="1.0" encoding="utf-8"?>
<f:fields xmlns:f="http://schemas.fabasoft.com/folio/2007/fields" catsources="">
  <f:record>
    <f:field ref="doc_FSCFOLIO_1_1001_FieldDocumentNumber" text=""/>
    <f:field ref="doc_FSCFOLIO_1_1001_FieldSubject" text="" edit="true"/>
    <f:field ref="FSCFOLIO_1_1001_SignaturesFldCtx_FSCFOLIO_1_1001_FieldLastSignature" text=""/>
    <f:field ref="FSCFOLIO_1_1001_SignaturesFldCtx_FSCFOLIO_1_1001_FieldLastSignatureBy" text=""/>
    <f:field ref="FSCFOLIO_1_1001_SignaturesFldCtx_FSCFOLIO_1_1001_FieldLastSignatureAt" date="" text=""/>
    <f:field ref="FSCFOLIO_1_1001_SignaturesFldCtx_FSCFOLIO_1_1001_FieldLastSignatureRemark" text=""/>
    <f:field ref="FSCFOLIO_1_1001_FieldCurrentUser" text="Markus Obermaier"/>
    <f:field ref="FSCFOLIO_1_1001_FieldCurrentDate" text="11.02.2022 14:58"/>
    <f:field ref="CCAPRECONFIG_15_1001_Objektname" text="PPPTrauma-erblich" edit="true"/>
    <f:field ref="CCAPRECONFIG_15_1001_Objektname" text="PPPTrauma-erblich" edit="true"/>
    <f:field ref="objname" text="PPPTrauma-erblich" edit="true"/>
    <f:field ref="objsubject" text="" edit="true"/>
    <f:field ref="objcreatedby" text="Obermaier, Markus"/>
    <f:field ref="objcreatedat" date="2022-01-13T20:11:09" text="13.01.2022 20:11:09"/>
    <f:field ref="objchangedby" text="Obermaier, Markus"/>
    <f:field ref="objmodifiedat" date="2022-01-13T20:11:33" text="13.01.2022 20:11:33"/>
  </f:record>
  <f:display text="Serienbrief">
    <f:field ref="doc_FSCFOLIO_1_1001_FieldDocumentNumber" text="Dokument Nummer"/>
    <f:field ref="doc_FSCFOLIO_1_1001_FieldSubject" text="Betreff"/>
  </f:display>
  <f:display text="Unterschriften">
    <f:field ref="FSCFOLIO_1_1001_SignaturesFldCtx_FSCFOLIO_1_1001_FieldLastSignature" text="Letzte Unterschrift"/>
    <f:field ref="FSCFOLIO_1_1001_SignaturesFldCtx_FSCFOLIO_1_1001_FieldLastSignatureBy" text="Letzte Unterschrift von"/>
    <f:field ref="FSCFOLIO_1_1001_SignaturesFldCtx_FSCFOLIO_1_1001_FieldLastSignatureAt" text="Letzte Unterschrift am/um"/>
    <f:field ref="FSCFOLIO_1_1001_SignaturesFldCtx_FSCFOLIO_1_1001_FieldLastSignatureRemark" text="Bemerkung der letzten Unterschrift"/>
  </f:display>
  <f:display text="Allgemein">
    <f:field ref="FSCFOLIO_1_1001_FieldCurrentUser" text="Aktueller Benutzer"/>
    <f:field ref="FSCFOLIO_1_1001_FieldCurrentDate" text="Aktueller Zeitpunkt"/>
    <f:field ref="CCAPRECONFIG_15_1001_Objektname" text="Objektname"/>
    <f:field ref="objname" text="Name"/>
    <f:field ref="objsubject" text="FSC Betreff"/>
    <f:field ref="objcreatedby" text="Erzeugt von"/>
    <f:field ref="objcreatedat" text="Erzeugt am/um"/>
    <f:field ref="objchangedby" text="Letzte Änderung von"/>
    <f:field ref="objmodifiedat" text="Letzte Änderung am/um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623</Words>
  <Application>Microsoft Office PowerPoint</Application>
  <PresentationFormat>A4-Papier (210x297 mm)</PresentationFormat>
  <Paragraphs>178</Paragraphs>
  <Slides>20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 Theme</vt:lpstr>
      <vt:lpstr>Familiäre Verstrickungen lösen                  Dipl.Päd.Sonja Katrina Brauner     Psychotherapeutin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Office Kompetenzkreis</dc:creator>
  <cp:lastModifiedBy>sonja</cp:lastModifiedBy>
  <cp:revision>294</cp:revision>
  <cp:lastPrinted>2016-06-08T10:04:42Z</cp:lastPrinted>
  <dcterms:created xsi:type="dcterms:W3CDTF">2014-08-28T07:25:06Z</dcterms:created>
  <dcterms:modified xsi:type="dcterms:W3CDTF">2021-11-28T14:20:10Z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name="FSC#FSCLAKIS@15.1000:Abgeschlossen" pid="2" fmtid="{D5CDD505-2E9C-101B-9397-08002B2CF9AE}">
    <vt:lpwstr/>
  </property>
  <property name="FSC#FSCLAKIS@15.1000:Abgezeichnet_am" pid="3" fmtid="{D5CDD505-2E9C-101B-9397-08002B2CF9AE}">
    <vt:lpwstr/>
  </property>
  <property name="FSC#FSCLAKIS@15.1000:Abgezeichnet_von" pid="4" fmtid="{D5CDD505-2E9C-101B-9397-08002B2CF9AE}">
    <vt:lpwstr/>
  </property>
  <property name="FSC#FSCLAKIS@15.1000:Abgezeichnet2_am" pid="5" fmtid="{D5CDD505-2E9C-101B-9397-08002B2CF9AE}">
    <vt:lpwstr/>
  </property>
  <property name="FSC#FSCLAKIS@15.1000:Abgezeichnet2_von" pid="6" fmtid="{D5CDD505-2E9C-101B-9397-08002B2CF9AE}">
    <vt:lpwstr/>
  </property>
  <property name="FSC#FSCLAKIS@15.1000:Abschriftsklausel" pid="7" fmtid="{D5CDD505-2E9C-101B-9397-08002B2CF9AE}">
    <vt:lpwstr/>
  </property>
  <property name="FSC#FSCLAKIS@15.1000:AktBetreff" pid="8" fmtid="{D5CDD505-2E9C-101B-9397-08002B2CF9AE}">
    <vt:lpwstr>Fort- und Weiterbildung 2022 (TBE)</vt:lpwstr>
  </property>
  <property name="FSC#FSCLAKIS@15.1000:Bearbeiter_Tit_NN" pid="9" fmtid="{D5CDD505-2E9C-101B-9397-08002B2CF9AE}">
    <vt:lpwstr>Mag. Kirchner</vt:lpwstr>
  </property>
  <property name="FSC#FSCLAKIS@15.1000:Bearbeiter_Tit_VN_NN" pid="10" fmtid="{D5CDD505-2E9C-101B-9397-08002B2CF9AE}">
    <vt:lpwstr>Mag. Doris Kirchner</vt:lpwstr>
  </property>
  <property name="FSC#FSCLAKIS@15.1000:Beilagen" pid="11" fmtid="{D5CDD505-2E9C-101B-9397-08002B2CF9AE}">
    <vt:lpwstr/>
  </property>
  <property name="FSC#FSCLAKIS@15.1000:Betreff" pid="12" fmtid="{D5CDD505-2E9C-101B-9397-08002B2CF9AE}">
    <vt:lpwstr>AG/110 u. 111 u. 112 u. 097   Positiver Umgang mit traumatisierten Kindern!_x000d__x000a_Familiäre Verstrickungen lösen - was uns befreit!_x000d__x000a_Wie Selbstfürsorge gut gelingt!_x000d__x000a_Selbstwert stärken - Was Kindern gut tut!_x000d__x000a_Konstruktive Elternarbeit – glücklich kommuniziert_x000d__x000a_ </vt:lpwstr>
  </property>
  <property name="FSC#FSCLAKIS@15.1000:Bezug" pid="13" fmtid="{D5CDD505-2E9C-101B-9397-08002B2CF9AE}">
    <vt:lpwstr>Brauner Sonja</vt:lpwstr>
  </property>
  <property name="FSC#FSCLAKIS@15.1000:DW_Bearbeiter" pid="14" fmtid="{D5CDD505-2E9C-101B-9397-08002B2CF9AE}">
    <vt:lpwstr>13218</vt:lpwstr>
  </property>
  <property name="FSC#FSCLAKIS@15.1000:DW_Eigentuemer_Zuschrift" pid="15" fmtid="{D5CDD505-2E9C-101B-9397-08002B2CF9AE}">
    <vt:lpwstr/>
  </property>
  <property name="FSC#FSCLAKIS@15.1000:Geschlecht_Bearbeiter" pid="16" fmtid="{D5CDD505-2E9C-101B-9397-08002B2CF9AE}">
    <vt:lpwstr>Weiblich</vt:lpwstr>
  </property>
  <property name="FSC#FSCLAKIS@15.1000:Geschlecht_Eigentuemer_Zuschrift" pid="17" fmtid="{D5CDD505-2E9C-101B-9397-08002B2CF9AE}">
    <vt:lpwstr/>
  </property>
  <property name="FSC#FSCLAKIS@15.1000:Eigentuemer_Zuschrift_Tit_NN" pid="18" fmtid="{D5CDD505-2E9C-101B-9397-08002B2CF9AE}">
    <vt:lpwstr/>
  </property>
  <property name="FSC#FSCLAKIS@15.1000:Eigentuemer_Zuschrift_Tit_VN_NN" pid="19" fmtid="{D5CDD505-2E9C-101B-9397-08002B2CF9AE}">
    <vt:lpwstr/>
  </property>
  <property name="FSC#FSCLAKIS@15.1000:Erzeugt_am" pid="20" fmtid="{D5CDD505-2E9C-101B-9397-08002B2CF9AE}">
    <vt:lpwstr>13.01.2022</vt:lpwstr>
  </property>
  <property name="FSC#FSCLAKIS@15.1000:Fertigungsklausel" pid="21" fmtid="{D5CDD505-2E9C-101B-9397-08002B2CF9AE}">
    <vt:lpwstr/>
  </property>
  <property name="FSC#FSCLAKIS@15.1000:Fertigungsklausel2" pid="22" fmtid="{D5CDD505-2E9C-101B-9397-08002B2CF9AE}">
    <vt:lpwstr/>
  </property>
  <property name="FSC#FSCLAKIS@15.1000:Kennzeichen" pid="23" fmtid="{D5CDD505-2E9C-101B-9397-08002B2CF9AE}">
    <vt:lpwstr>K5-WB-81/003-2021</vt:lpwstr>
  </property>
  <property name="FSC#FSCLAKIS@15.1000:Objektname" pid="24" fmtid="{D5CDD505-2E9C-101B-9397-08002B2CF9AE}">
    <vt:lpwstr>PPPTrauma-erblich</vt:lpwstr>
  </property>
  <property name="FSC#FSCLAKIS@15.1000:RsabAbsender" pid="25" fmtid="{D5CDD505-2E9C-101B-9397-08002B2CF9AE}">
    <vt:lpwstr>Amt der NÖ Landesregierung_x000d__x000a_Abteilung Schulen und Kindergärten_x000d__x000a_Landhausplatz 1_x000d__x000a_3109 St. Pölten</vt:lpwstr>
  </property>
  <property name="FSC#FSCLAKIS@15.1000:Text_nach_Fertigung" pid="26" fmtid="{D5CDD505-2E9C-101B-9397-08002B2CF9AE}">
    <vt:lpwstr/>
  </property>
  <property name="FSC#FSCLAKIS@15.1000:Unterschrieben_am" pid="27" fmtid="{D5CDD505-2E9C-101B-9397-08002B2CF9AE}">
    <vt:lpwstr/>
  </property>
  <property name="FSC#FSCLAKIS@15.1000:Unterschrieben_von" pid="28" fmtid="{D5CDD505-2E9C-101B-9397-08002B2CF9AE}">
    <vt:lpwstr/>
  </property>
  <property name="FSC#FSCLAKIS@15.1000:Unterschrieben2_am" pid="29" fmtid="{D5CDD505-2E9C-101B-9397-08002B2CF9AE}">
    <vt:lpwstr/>
  </property>
  <property name="FSC#FSCLAKIS@15.1000:Unterschrieben2_von" pid="30" fmtid="{D5CDD505-2E9C-101B-9397-08002B2CF9AE}">
    <vt:lpwstr/>
  </property>
  <property name="FSC#FSCLAKIS@15.1000:Unterschrieben_von_Tit_VN_NN_gsp" pid="31" fmtid="{D5CDD505-2E9C-101B-9397-08002B2CF9AE}">
    <vt:lpwstr/>
  </property>
  <property name="FSC#FSCLAKIS@15.1000:Unterschrieben_von_Tit_VN_NN_ng" pid="32" fmtid="{D5CDD505-2E9C-101B-9397-08002B2CF9AE}">
    <vt:lpwstr/>
  </property>
  <property name="FSC#FSCLAKIS@15.1000:Gesperrt_Bearbeiter" pid="33" fmtid="{D5CDD505-2E9C-101B-9397-08002B2CF9AE}">
    <vt:lpwstr>Mag. K i r c h n e r</vt:lpwstr>
  </property>
  <property name="FSC#FSCLAKIS@15.1000:Systemaenderungszeitpunkt" pid="34" fmtid="{D5CDD505-2E9C-101B-9397-08002B2CF9AE}">
    <vt:lpwstr>13. Jänner 2022</vt:lpwstr>
  </property>
  <property name="FSC#FSCLAKIS@15.1000:Eingangsdatum_ON" pid="35" fmtid="{D5CDD505-2E9C-101B-9397-08002B2CF9AE}">
    <vt:lpwstr/>
  </property>
  <property name="FSC#FSCLAKIS@15.1000:Frist_ON" pid="36" fmtid="{D5CDD505-2E9C-101B-9397-08002B2CF9AE}">
    <vt:lpwstr/>
  </property>
  <property name="FSC#FSCLAKIS@15.1000:Anmerkung_ON" pid="37" fmtid="{D5CDD505-2E9C-101B-9397-08002B2CF9AE}">
    <vt:lpwstr/>
  </property>
  <property name="FSC#FSCLAKIS@15.1000:Inhalt_ON" pid="38" fmtid="{D5CDD505-2E9C-101B-9397-08002B2CF9AE}">
    <vt:lpwstr/>
  </property>
  <property name="FSC#FSCLAKIS@15.1000:Hinweis_ON" pid="39" fmtid="{D5CDD505-2E9C-101B-9397-08002B2CF9AE}">
    <vt:lpwstr/>
  </property>
  <property name="FSC#FSCLAKIS@15.1000:Erledigung_ON" pid="40" fmtid="{D5CDD505-2E9C-101B-9397-08002B2CF9AE}">
    <vt:lpwstr/>
  </property>
  <property name="FSC#FSCLAKIS@15.1000:DVR" pid="41" fmtid="{D5CDD505-2E9C-101B-9397-08002B2CF9AE}">
    <vt:lpwstr/>
  </property>
  <property name="FSC#FSCLAKIS@15.1000:Eigentuemer_Objekt_Tit_VN_NN" pid="42" fmtid="{D5CDD505-2E9C-101B-9397-08002B2CF9AE}">
    <vt:lpwstr>Markus Obermaier</vt:lpwstr>
  </property>
  <property name="FSC#FSCLAKIS@15.1000:DW_Eigentuemer_Objekt" pid="43" fmtid="{D5CDD505-2E9C-101B-9397-08002B2CF9AE}">
    <vt:lpwstr>13265</vt:lpwstr>
  </property>
  <property name="FSC#NOELLAKISFORMSPROP@1000.8803:xmldata3n" pid="44" fmtid="{D5CDD505-2E9C-101B-9397-08002B2CF9AE}">
    <vt:lpwstr>TEXT: LEER (!)</vt:lpwstr>
  </property>
  <property name="FSC#NOELLAKISFORMSPROP@1000.8803:xmldata10n" pid="45" fmtid="{D5CDD505-2E9C-101B-9397-08002B2CF9AE}">
    <vt:lpwstr>TEXT: LEER (!)</vt:lpwstr>
  </property>
  <property name="FSC#NOELLAKISFORMSPROP@1000.8803:xmldata100n" pid="46" fmtid="{D5CDD505-2E9C-101B-9397-08002B2CF9AE}">
    <vt:lpwstr>kein Rechtsgeschäft</vt:lpwstr>
  </property>
  <property name="FSC#NOELLAKISFORMSPROP@1000.8803:xmldata101n" pid="47" fmtid="{D5CDD505-2E9C-101B-9397-08002B2CF9AE}">
    <vt:lpwstr>kein Datum</vt:lpwstr>
  </property>
  <property name="FSC#NOELLAKISFORMSPROP@1000.8803:xmldata102n" pid="48" fmtid="{D5CDD505-2E9C-101B-9397-08002B2CF9AE}">
    <vt:lpwstr>Keine Aktenzahl des Rechtsgeschäfts erfasst</vt:lpwstr>
  </property>
  <property name="FSC#NOELLAKISFORMSPROP@1000.8803:xmldata20n" pid="49" fmtid="{D5CDD505-2E9C-101B-9397-08002B2CF9AE}">
    <vt:lpwstr>TEXT: LEER (!)</vt:lpwstr>
  </property>
  <property name="FSC#NOELLAKISFORMSPROP@1000.8803:xmldata103n" pid="50" fmtid="{D5CDD505-2E9C-101B-9397-08002B2CF9AE}">
    <vt:lpwstr/>
  </property>
  <property name="FSC#NOELLAKISFORMSPROP@1000.8803:xmldata104n" pid="51" fmtid="{D5CDD505-2E9C-101B-9397-08002B2CF9AE}">
    <vt:lpwstr>Kein Zuschlag - Datum erfasst</vt:lpwstr>
  </property>
  <property name="FSC#NOELLAKISFORMSPROP@1000.8803:xmldata105n" pid="52" fmtid="{D5CDD505-2E9C-101B-9397-08002B2CF9AE}">
    <vt:lpwstr>Kein Zuschlag - Zahl erfasst</vt:lpwstr>
  </property>
  <property name="FSC#NOELLAKISFORMSPROP@1000.8803:xmldata30n" pid="53" fmtid="{D5CDD505-2E9C-101B-9397-08002B2CF9AE}">
    <vt:lpwstr>Kein Vertreter erfasst</vt:lpwstr>
  </property>
  <property name="FSC#NOELLAKISFORMSPROP@1000.8803:xmldataVertrEntn" pid="54" fmtid="{D5CDD505-2E9C-101B-9397-08002B2CF9AE}">
    <vt:lpwstr>Kein Vertreter erfasst</vt:lpwstr>
  </property>
  <property name="FSC#NOELLAKISFORMSPROP@1000.8803:xmldataGrundstEntn" pid="55" fmtid="{D5CDD505-2E9C-101B-9397-08002B2CF9AE}">
    <vt:lpwstr>TEXT: LEER (!)</vt:lpwstr>
  </property>
  <property name="FSC#NOELLAKISFORMSPROP@1000.8803:xmldataGVAVerkn" pid="56" fmtid="{D5CDD505-2E9C-101B-9397-08002B2CF9AE}">
    <vt:lpwstr>TEXT: LEER (!)</vt:lpwstr>
  </property>
  <property name="FSC#NOELLAKISFORMSPROP@1000.8803:xmldataGVAKaeufern" pid="57" fmtid="{D5CDD505-2E9C-101B-9397-08002B2CF9AE}">
    <vt:lpwstr>TEXT: LEER (!)</vt:lpwstr>
  </property>
  <property name="FSC#NOELLAKISFORMSPROP@1000.8803:xmldataGVARechtsgeschn" pid="58" fmtid="{D5CDD505-2E9C-101B-9397-08002B2CF9AE}">
    <vt:lpwstr>kein Rechtsgeschäft</vt:lpwstr>
  </property>
  <property name="FSC#NOELLAKISFORMSPROP@1000.8803:xmldataGVA_RG_datn" pid="59" fmtid="{D5CDD505-2E9C-101B-9397-08002B2CF9AE}">
    <vt:lpwstr>kein Datum</vt:lpwstr>
  </property>
  <property name="FSC#NOELLAKISFORMSPROP@1000.8803:xmldata_RG_Zahl_GVAn" pid="60" fmtid="{D5CDD505-2E9C-101B-9397-08002B2CF9AE}">
    <vt:lpwstr>Keine Aktenzahl des Rechtsgeschäfts erfasst</vt:lpwstr>
  </property>
  <property name="FSC#NOELLAKISFORMSPROP@1000.8803:xmldata_grundstueck_GVAn" pid="61" fmtid="{D5CDD505-2E9C-101B-9397-08002B2CF9AE}">
    <vt:lpwstr>TEXT: LEER (!)</vt:lpwstr>
  </property>
  <property name="FSC#NOELLAKISFORMSPROP@1000.8803:xmldataZuschlagGVAn" pid="62" fmtid="{D5CDD505-2E9C-101B-9397-08002B2CF9AE}">
    <vt:lpwstr/>
  </property>
  <property name="FSC#NOELLAKISFORMSPROP@1000.8803:xmldata_ZuDat_GVAn" pid="63" fmtid="{D5CDD505-2E9C-101B-9397-08002B2CF9AE}">
    <vt:lpwstr>Kein Zuschlag - Datum erfasst</vt:lpwstr>
  </property>
  <property name="FSC#NOELLAKISFORMSPROP@1000.8803:xmldata_ZuZahl_GVAn" pid="64" fmtid="{D5CDD505-2E9C-101B-9397-08002B2CF9AE}">
    <vt:lpwstr>Kein Zuschlag - Zahl erfasst</vt:lpwstr>
  </property>
  <property name="FSC#NOELLAKISFORMSPROP@1000.8803:xmldata_Vertreter_GVAn" pid="65" fmtid="{D5CDD505-2E9C-101B-9397-08002B2CF9AE}">
    <vt:lpwstr>Kein Vertreter erfasst</vt:lpwstr>
  </property>
  <property name="FSC#COOELAK@1.1001:Subject" pid="66" fmtid="{D5CDD505-2E9C-101B-9397-08002B2CF9AE}">
    <vt:lpwstr>Fort- und Weiterbildung 2022 (TBE)</vt:lpwstr>
  </property>
  <property name="FSC#COOELAK@1.1001:FileReference" pid="67" fmtid="{D5CDD505-2E9C-101B-9397-08002B2CF9AE}">
    <vt:lpwstr>K5-WB-81-2021</vt:lpwstr>
  </property>
  <property name="FSC#COOELAK@1.1001:FileRefYear" pid="68" fmtid="{D5CDD505-2E9C-101B-9397-08002B2CF9AE}">
    <vt:lpwstr>2021</vt:lpwstr>
  </property>
  <property name="FSC#COOELAK@1.1001:FileRefOrdinal" pid="69" fmtid="{D5CDD505-2E9C-101B-9397-08002B2CF9AE}">
    <vt:lpwstr>81</vt:lpwstr>
  </property>
  <property name="FSC#COOELAK@1.1001:FileRefOU" pid="70" fmtid="{D5CDD505-2E9C-101B-9397-08002B2CF9AE}">
    <vt:lpwstr>K5</vt:lpwstr>
  </property>
  <property name="FSC#COOELAK@1.1001:Organization" pid="71" fmtid="{D5CDD505-2E9C-101B-9397-08002B2CF9AE}">
    <vt:lpwstr/>
  </property>
  <property name="FSC#COOELAK@1.1001:Owner" pid="72" fmtid="{D5CDD505-2E9C-101B-9397-08002B2CF9AE}">
    <vt:lpwstr>Obermaier Markus</vt:lpwstr>
  </property>
  <property name="FSC#COOELAK@1.1001:OwnerExtension" pid="73" fmtid="{D5CDD505-2E9C-101B-9397-08002B2CF9AE}">
    <vt:lpwstr>13265</vt:lpwstr>
  </property>
  <property name="FSC#COOELAK@1.1001:OwnerFaxExtension" pid="74" fmtid="{D5CDD505-2E9C-101B-9397-08002B2CF9AE}">
    <vt:lpwstr/>
  </property>
  <property name="FSC#COOELAK@1.1001:DispatchedBy" pid="75" fmtid="{D5CDD505-2E9C-101B-9397-08002B2CF9AE}">
    <vt:lpwstr/>
  </property>
  <property name="FSC#COOELAK@1.1001:DispatchedAt" pid="76" fmtid="{D5CDD505-2E9C-101B-9397-08002B2CF9AE}">
    <vt:lpwstr/>
  </property>
  <property name="FSC#COOELAK@1.1001:ApprovedBy" pid="77" fmtid="{D5CDD505-2E9C-101B-9397-08002B2CF9AE}">
    <vt:lpwstr/>
  </property>
  <property name="FSC#COOELAK@1.1001:ApprovedAt" pid="78" fmtid="{D5CDD505-2E9C-101B-9397-08002B2CF9AE}">
    <vt:lpwstr/>
  </property>
  <property name="FSC#COOELAK@1.1001:Department" pid="79" fmtid="{D5CDD505-2E9C-101B-9397-08002B2CF9AE}">
    <vt:lpwstr>K4, K5 (Abteilung Schulen und Kindergärten)</vt:lpwstr>
  </property>
  <property name="FSC#COOELAK@1.1001:CreatedAt" pid="80" fmtid="{D5CDD505-2E9C-101B-9397-08002B2CF9AE}">
    <vt:lpwstr>13.01.2022</vt:lpwstr>
  </property>
  <property name="FSC#COOELAK@1.1001:OU" pid="81" fmtid="{D5CDD505-2E9C-101B-9397-08002B2CF9AE}">
    <vt:lpwstr>K4, K5 (Abteilung Schulen und Kindergärten)</vt:lpwstr>
  </property>
  <property name="FSC#COOELAK@1.1001:Priority" pid="82" fmtid="{D5CDD505-2E9C-101B-9397-08002B2CF9AE}">
    <vt:lpwstr> ()</vt:lpwstr>
  </property>
  <property name="FSC#COOELAK@1.1001:ObjBarCode" pid="83" fmtid="{D5CDD505-2E9C-101B-9397-08002B2CF9AE}">
    <vt:lpwstr>*COO.1000.8802.72.1642*</vt:lpwstr>
  </property>
  <property name="FSC#COOELAK@1.1001:RefBarCode" pid="84" fmtid="{D5CDD505-2E9C-101B-9397-08002B2CF9AE}">
    <vt:lpwstr>*COO.1000.8802.2.14802704*</vt:lpwstr>
  </property>
  <property name="FSC#COOELAK@1.1001:FileRefBarCode" pid="85" fmtid="{D5CDD505-2E9C-101B-9397-08002B2CF9AE}">
    <vt:lpwstr>*K5-WB-81-2021*</vt:lpwstr>
  </property>
  <property name="FSC#COOELAK@1.1001:ExternalRef" pid="86" fmtid="{D5CDD505-2E9C-101B-9397-08002B2CF9AE}">
    <vt:lpwstr/>
  </property>
  <property name="FSC#COOELAK@1.1001:IncomingNumber" pid="87" fmtid="{D5CDD505-2E9C-101B-9397-08002B2CF9AE}">
    <vt:lpwstr/>
  </property>
  <property name="FSC#COOELAK@1.1001:IncomingSubject" pid="88" fmtid="{D5CDD505-2E9C-101B-9397-08002B2CF9AE}">
    <vt:lpwstr/>
  </property>
  <property name="FSC#COOELAK@1.1001:ProcessResponsible" pid="89" fmtid="{D5CDD505-2E9C-101B-9397-08002B2CF9AE}">
    <vt:lpwstr/>
  </property>
  <property name="FSC#COOELAK@1.1001:ProcessResponsiblePhone" pid="90" fmtid="{D5CDD505-2E9C-101B-9397-08002B2CF9AE}">
    <vt:lpwstr/>
  </property>
  <property name="FSC#COOELAK@1.1001:ProcessResponsibleMail" pid="91" fmtid="{D5CDD505-2E9C-101B-9397-08002B2CF9AE}">
    <vt:lpwstr/>
  </property>
  <property name="FSC#COOELAK@1.1001:ProcessResponsibleFax" pid="92" fmtid="{D5CDD505-2E9C-101B-9397-08002B2CF9AE}">
    <vt:lpwstr/>
  </property>
  <property name="FSC#COOELAK@1.1001:ApproverFirstName" pid="93" fmtid="{D5CDD505-2E9C-101B-9397-08002B2CF9AE}">
    <vt:lpwstr/>
  </property>
  <property name="FSC#COOELAK@1.1001:ApproverSurName" pid="94" fmtid="{D5CDD505-2E9C-101B-9397-08002B2CF9AE}">
    <vt:lpwstr/>
  </property>
  <property name="FSC#COOELAK@1.1001:ApproverTitle" pid="95" fmtid="{D5CDD505-2E9C-101B-9397-08002B2CF9AE}">
    <vt:lpwstr/>
  </property>
  <property name="FSC#COOELAK@1.1001:ExternalDate" pid="96" fmtid="{D5CDD505-2E9C-101B-9397-08002B2CF9AE}">
    <vt:lpwstr/>
  </property>
  <property name="FSC#COOELAK@1.1001:SettlementApprovedAt" pid="97" fmtid="{D5CDD505-2E9C-101B-9397-08002B2CF9AE}">
    <vt:lpwstr/>
  </property>
  <property name="FSC#COOELAK@1.1001:BaseNumber" pid="98" fmtid="{D5CDD505-2E9C-101B-9397-08002B2CF9AE}">
    <vt:lpwstr>WB</vt:lpwstr>
  </property>
  <property name="FSC#COOELAK@1.1001:CurrentUserRolePos" pid="99" fmtid="{D5CDD505-2E9C-101B-9397-08002B2CF9AE}">
    <vt:lpwstr>Bearbeitung</vt:lpwstr>
  </property>
  <property name="FSC#COOELAK@1.1001:CurrentUserEmail" pid="100" fmtid="{D5CDD505-2E9C-101B-9397-08002B2CF9AE}">
    <vt:lpwstr>markus.obermaier@noel.gv.at</vt:lpwstr>
  </property>
  <property name="FSC#ELAKGOV@1.1001:PersonalSubjGender" pid="101" fmtid="{D5CDD505-2E9C-101B-9397-08002B2CF9AE}">
    <vt:lpwstr/>
  </property>
  <property name="FSC#ELAKGOV@1.1001:PersonalSubjFirstName" pid="102" fmtid="{D5CDD505-2E9C-101B-9397-08002B2CF9AE}">
    <vt:lpwstr/>
  </property>
  <property name="FSC#ELAKGOV@1.1001:PersonalSubjSurName" pid="103" fmtid="{D5CDD505-2E9C-101B-9397-08002B2CF9AE}">
    <vt:lpwstr/>
  </property>
  <property name="FSC#ELAKGOV@1.1001:PersonalSubjSalutation" pid="104" fmtid="{D5CDD505-2E9C-101B-9397-08002B2CF9AE}">
    <vt:lpwstr/>
  </property>
  <property name="FSC#ELAKGOV@1.1001:PersonalSubjAddress" pid="105" fmtid="{D5CDD505-2E9C-101B-9397-08002B2CF9AE}">
    <vt:lpwstr/>
  </property>
  <property name="FSC#ATSTATECFG@1.1001:Office" pid="106" fmtid="{D5CDD505-2E9C-101B-9397-08002B2CF9AE}">
    <vt:lpwstr/>
  </property>
  <property name="FSC#ATSTATECFG@1.1001:Agent" pid="107" fmtid="{D5CDD505-2E9C-101B-9397-08002B2CF9AE}">
    <vt:lpwstr>Mag. Doris Kirchner</vt:lpwstr>
  </property>
  <property name="FSC#ATSTATECFG@1.1001:AgentPhone" pid="108" fmtid="{D5CDD505-2E9C-101B-9397-08002B2CF9AE}">
    <vt:lpwstr>13218</vt:lpwstr>
  </property>
  <property name="FSC#ATSTATECFG@1.1001:DepartmentFax" pid="109" fmtid="{D5CDD505-2E9C-101B-9397-08002B2CF9AE}">
    <vt:lpwstr/>
  </property>
  <property name="FSC#ATSTATECFG@1.1001:DepartmentEmail" pid="110" fmtid="{D5CDD505-2E9C-101B-9397-08002B2CF9AE}">
    <vt:lpwstr>post.k5@noel.gv.at</vt:lpwstr>
  </property>
  <property name="FSC#ATSTATECFG@1.1001:SubfileDate" pid="111" fmtid="{D5CDD505-2E9C-101B-9397-08002B2CF9AE}">
    <vt:lpwstr>31.03.2021</vt:lpwstr>
  </property>
  <property name="FSC#ATSTATECFG@1.1001:SubfileSubject" pid="112" fmtid="{D5CDD505-2E9C-101B-9397-08002B2CF9AE}">
    <vt:lpwstr/>
  </property>
  <property name="FSC#ATSTATECFG@1.1001:DepartmentZipCode" pid="113" fmtid="{D5CDD505-2E9C-101B-9397-08002B2CF9AE}">
    <vt:lpwstr/>
  </property>
  <property name="FSC#ATSTATECFG@1.1001:DepartmentCountry" pid="114" fmtid="{D5CDD505-2E9C-101B-9397-08002B2CF9AE}">
    <vt:lpwstr/>
  </property>
  <property name="FSC#ATSTATECFG@1.1001:DepartmentCity" pid="115" fmtid="{D5CDD505-2E9C-101B-9397-08002B2CF9AE}">
    <vt:lpwstr/>
  </property>
  <property name="FSC#ATSTATECFG@1.1001:DepartmentStreet" pid="116" fmtid="{D5CDD505-2E9C-101B-9397-08002B2CF9AE}">
    <vt:lpwstr/>
  </property>
  <property name="FSC#CCAPRECONFIGG@15.1001:DepartmentON" pid="117" fmtid="{D5CDD505-2E9C-101B-9397-08002B2CF9AE}">
    <vt:lpwstr/>
  </property>
  <property name="FSC#CCAPRECONFIGG@15.1001:DepartmentWebsite" pid="118" fmtid="{D5CDD505-2E9C-101B-9397-08002B2CF9AE}">
    <vt:lpwstr/>
  </property>
  <property name="FSC#ATSTATECFG@1.1001:DepartmentDVR" pid="119" fmtid="{D5CDD505-2E9C-101B-9397-08002B2CF9AE}">
    <vt:lpwstr/>
  </property>
  <property name="FSC#ATSTATECFG@1.1001:DepartmentUID" pid="120" fmtid="{D5CDD505-2E9C-101B-9397-08002B2CF9AE}">
    <vt:lpwstr/>
  </property>
  <property name="FSC#ATSTATECFG@1.1001:SubfileReference" pid="121" fmtid="{D5CDD505-2E9C-101B-9397-08002B2CF9AE}">
    <vt:lpwstr>K5-WB-81/003-2021</vt:lpwstr>
  </property>
  <property name="FSC#ATSTATECFG@1.1001:Clause" pid="122" fmtid="{D5CDD505-2E9C-101B-9397-08002B2CF9AE}">
    <vt:lpwstr/>
  </property>
  <property name="FSC#ATSTATECFG@1.1001:ApprovedSignature" pid="123" fmtid="{D5CDD505-2E9C-101B-9397-08002B2CF9AE}">
    <vt:lpwstr/>
  </property>
  <property name="FSC#ATSTATECFG@1.1001:BankAccount" pid="124" fmtid="{D5CDD505-2E9C-101B-9397-08002B2CF9AE}">
    <vt:lpwstr/>
  </property>
  <property name="FSC#ATSTATECFG@1.1001:BankAccountOwner" pid="125" fmtid="{D5CDD505-2E9C-101B-9397-08002B2CF9AE}">
    <vt:lpwstr/>
  </property>
  <property name="FSC#ATSTATECFG@1.1001:BankInstitute" pid="126" fmtid="{D5CDD505-2E9C-101B-9397-08002B2CF9AE}">
    <vt:lpwstr/>
  </property>
  <property name="FSC#ATSTATECFG@1.1001:BankAccountID" pid="127" fmtid="{D5CDD505-2E9C-101B-9397-08002B2CF9AE}">
    <vt:lpwstr/>
  </property>
  <property name="FSC#ATSTATECFG@1.1001:BankAccountIBAN" pid="128" fmtid="{D5CDD505-2E9C-101B-9397-08002B2CF9AE}">
    <vt:lpwstr/>
  </property>
  <property name="FSC#ATSTATECFG@1.1001:BankAccountBIC" pid="129" fmtid="{D5CDD505-2E9C-101B-9397-08002B2CF9AE}">
    <vt:lpwstr/>
  </property>
  <property name="FSC#ATSTATECFG@1.1001:BankName" pid="130" fmtid="{D5CDD505-2E9C-101B-9397-08002B2CF9AE}">
    <vt:lpwstr/>
  </property>
  <property name="FSC#COOELAK@1.1001:ObjectAddressees" pid="131" fmtid="{D5CDD505-2E9C-101B-9397-08002B2CF9AE}">
    <vt:lpwstr/>
  </property>
  <property name="FSC#COOELAK@1.1001:replyreference" pid="132" fmtid="{D5CDD505-2E9C-101B-9397-08002B2CF9AE}">
    <vt:lpwstr/>
  </property>
  <property name="FSC#COOELAK@1.1001:OfficeHours" pid="133" fmtid="{D5CDD505-2E9C-101B-9397-08002B2CF9AE}">
    <vt:lpwstr/>
  </property>
  <property name="FSC#ATPRECONFIG@1.1001:ChargePreview" pid="134" fmtid="{D5CDD505-2E9C-101B-9397-08002B2CF9AE}">
    <vt:lpwstr/>
  </property>
  <property name="FSC#ATSTATECFG@1.1001:ExternalFile" pid="135" fmtid="{D5CDD505-2E9C-101B-9397-08002B2CF9AE}">
    <vt:lpwstr>Bezug: </vt:lpwstr>
  </property>
  <property name="FSC#COOSYSTEM@1.1:Container" pid="136" fmtid="{D5CDD505-2E9C-101B-9397-08002B2CF9AE}">
    <vt:lpwstr>COO.1000.8802.72.1642</vt:lpwstr>
  </property>
  <property name="FSC#FSCFOLIO@1.1001:docpropproject" pid="137" fmtid="{D5CDD505-2E9C-101B-9397-08002B2CF9AE}">
    <vt:lpwstr/>
  </property>
</Properties>
</file>