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9" r:id="rId3"/>
    <p:sldId id="305" r:id="rId4"/>
    <p:sldId id="301" r:id="rId5"/>
    <p:sldId id="302" r:id="rId6"/>
    <p:sldId id="304" r:id="rId7"/>
    <p:sldId id="303" r:id="rId8"/>
    <p:sldId id="307" r:id="rId9"/>
    <p:sldId id="308" r:id="rId10"/>
    <p:sldId id="309" r:id="rId11"/>
    <p:sldId id="306" r:id="rId12"/>
    <p:sldId id="297" r:id="rId13"/>
    <p:sldId id="299" r:id="rId14"/>
    <p:sldId id="288" r:id="rId15"/>
  </p:sldIdLst>
  <p:sldSz cx="9906000" cy="6858000" type="A4"/>
  <p:notesSz cx="7010400" cy="9296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4648"/>
    <a:srgbClr val="555557"/>
    <a:srgbClr val="E3001B"/>
    <a:srgbClr val="9D9EA0"/>
    <a:srgbClr val="9C9D9F"/>
    <a:srgbClr val="8B8C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53" autoAdjust="0"/>
    <p:restoredTop sz="94660"/>
  </p:normalViewPr>
  <p:slideViewPr>
    <p:cSldViewPr snapToGrid="0">
      <p:cViewPr varScale="1">
        <p:scale>
          <a:sx n="74" d="100"/>
          <a:sy n="74" d="100"/>
        </p:scale>
        <p:origin x="-918" y="-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2832" y="-90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.10703231828208916"/>
          <c:w val="0.99530287989921229"/>
          <c:h val="0.70566112472425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c:spPr>
          <c:invertIfNegative val="0"/>
          <c:cat>
            <c:strRef>
              <c:f>Tabelle1!$A$2:$A$6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axId val="45719552"/>
        <c:axId val="45721088"/>
      </c:barChart>
      <c:lineChart>
        <c:grouping val="standard"/>
        <c:varyColors val="0"/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ln w="38193">
              <a:solidFill>
                <a:srgbClr val="7030A0"/>
              </a:solidFill>
            </a:ln>
          </c:spPr>
          <c:marker>
            <c:symbol val="none"/>
          </c:marker>
          <c:cat>
            <c:strRef>
              <c:f>Tabelle1!$A$2:$A$6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722624"/>
        <c:axId val="45728512"/>
      </c:lineChart>
      <c:catAx>
        <c:axId val="45719552"/>
        <c:scaling>
          <c:orientation val="minMax"/>
        </c:scaling>
        <c:delete val="1"/>
        <c:axPos val="b"/>
        <c:majorTickMark val="out"/>
        <c:minorTickMark val="none"/>
        <c:tickLblPos val="nextTo"/>
        <c:crossAx val="45721088"/>
        <c:crosses val="autoZero"/>
        <c:auto val="1"/>
        <c:lblAlgn val="ctr"/>
        <c:lblOffset val="100"/>
        <c:noMultiLvlLbl val="0"/>
      </c:catAx>
      <c:valAx>
        <c:axId val="45721088"/>
        <c:scaling>
          <c:orientation val="minMax"/>
          <c:max val="6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45719552"/>
        <c:crosses val="autoZero"/>
        <c:crossBetween val="between"/>
        <c:majorUnit val="2"/>
      </c:valAx>
      <c:catAx>
        <c:axId val="45722624"/>
        <c:scaling>
          <c:orientation val="minMax"/>
        </c:scaling>
        <c:delete val="1"/>
        <c:axPos val="b"/>
        <c:majorTickMark val="out"/>
        <c:minorTickMark val="none"/>
        <c:tickLblPos val="nextTo"/>
        <c:crossAx val="45728512"/>
        <c:crosses val="autoZero"/>
        <c:auto val="1"/>
        <c:lblAlgn val="ctr"/>
        <c:lblOffset val="100"/>
        <c:noMultiLvlLbl val="0"/>
      </c:catAx>
      <c:valAx>
        <c:axId val="45728512"/>
        <c:scaling>
          <c:orientation val="minMax"/>
        </c:scaling>
        <c:delete val="1"/>
        <c:axPos val="r"/>
        <c:majorGridlines/>
        <c:minorGridlines/>
        <c:numFmt formatCode="General" sourceLinked="1"/>
        <c:majorTickMark val="out"/>
        <c:minorTickMark val="none"/>
        <c:tickLblPos val="nextTo"/>
        <c:crossAx val="45722624"/>
        <c:crosses val="max"/>
        <c:crossBetween val="between"/>
        <c:minorUnit val="1"/>
      </c:valAx>
      <c:spPr>
        <a:noFill/>
        <a:ln w="25406">
          <a:noFill/>
        </a:ln>
      </c:spPr>
    </c:plotArea>
    <c:plotVisOnly val="1"/>
    <c:dispBlanksAs val="gap"/>
    <c:showDLblsOverMax val="0"/>
  </c:chart>
  <c:spPr>
    <a:noFill/>
  </c:spPr>
  <c:txPr>
    <a:bodyPr/>
    <a:lstStyle/>
    <a:p>
      <a:pPr>
        <a:defRPr sz="1804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.10703231828208916"/>
          <c:w val="0.99530287989921229"/>
          <c:h val="0.70566112472425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c:spPr>
          <c:invertIfNegative val="0"/>
          <c:cat>
            <c:strRef>
              <c:f>Tabelle1!$A$2:$A$6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axId val="40542592"/>
        <c:axId val="40544128"/>
      </c:barChart>
      <c:lineChart>
        <c:grouping val="standard"/>
        <c:varyColors val="0"/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ln w="38193">
              <a:solidFill>
                <a:srgbClr val="7030A0"/>
              </a:solidFill>
            </a:ln>
          </c:spPr>
          <c:marker>
            <c:symbol val="none"/>
          </c:marker>
          <c:cat>
            <c:strRef>
              <c:f>Tabelle1!$A$2:$A$6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0545664"/>
        <c:axId val="40551552"/>
      </c:lineChart>
      <c:catAx>
        <c:axId val="40542592"/>
        <c:scaling>
          <c:orientation val="minMax"/>
        </c:scaling>
        <c:delete val="1"/>
        <c:axPos val="b"/>
        <c:majorTickMark val="out"/>
        <c:minorTickMark val="none"/>
        <c:tickLblPos val="nextTo"/>
        <c:crossAx val="40544128"/>
        <c:crosses val="autoZero"/>
        <c:auto val="1"/>
        <c:lblAlgn val="ctr"/>
        <c:lblOffset val="100"/>
        <c:noMultiLvlLbl val="0"/>
      </c:catAx>
      <c:valAx>
        <c:axId val="40544128"/>
        <c:scaling>
          <c:orientation val="minMax"/>
          <c:max val="6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40542592"/>
        <c:crosses val="autoZero"/>
        <c:crossBetween val="between"/>
        <c:majorUnit val="2"/>
      </c:valAx>
      <c:catAx>
        <c:axId val="40545664"/>
        <c:scaling>
          <c:orientation val="minMax"/>
        </c:scaling>
        <c:delete val="1"/>
        <c:axPos val="b"/>
        <c:majorTickMark val="out"/>
        <c:minorTickMark val="none"/>
        <c:tickLblPos val="nextTo"/>
        <c:crossAx val="40551552"/>
        <c:crosses val="autoZero"/>
        <c:auto val="1"/>
        <c:lblAlgn val="ctr"/>
        <c:lblOffset val="100"/>
        <c:noMultiLvlLbl val="0"/>
      </c:catAx>
      <c:valAx>
        <c:axId val="40551552"/>
        <c:scaling>
          <c:orientation val="minMax"/>
        </c:scaling>
        <c:delete val="1"/>
        <c:axPos val="r"/>
        <c:majorGridlines/>
        <c:minorGridlines/>
        <c:numFmt formatCode="General" sourceLinked="1"/>
        <c:majorTickMark val="out"/>
        <c:minorTickMark val="none"/>
        <c:tickLblPos val="nextTo"/>
        <c:crossAx val="40545664"/>
        <c:crosses val="max"/>
        <c:crossBetween val="between"/>
        <c:minorUnit val="1"/>
      </c:valAx>
      <c:spPr>
        <a:noFill/>
        <a:ln w="25406">
          <a:noFill/>
        </a:ln>
      </c:spPr>
    </c:plotArea>
    <c:plotVisOnly val="1"/>
    <c:dispBlanksAs val="gap"/>
    <c:showDLblsOverMax val="0"/>
  </c:chart>
  <c:spPr>
    <a:noFill/>
  </c:spPr>
  <c:txPr>
    <a:bodyPr/>
    <a:lstStyle/>
    <a:p>
      <a:pPr>
        <a:defRPr sz="1804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.10703231828208916"/>
          <c:w val="0.99530287989921229"/>
          <c:h val="0.70566112472425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c:spPr>
          <c:invertIfNegative val="0"/>
          <c:cat>
            <c:strRef>
              <c:f>Tabelle1!$A$2:$A$6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axId val="40143488"/>
        <c:axId val="40191488"/>
      </c:barChart>
      <c:lineChart>
        <c:grouping val="standard"/>
        <c:varyColors val="0"/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ln w="38193">
              <a:solidFill>
                <a:srgbClr val="7030A0"/>
              </a:solidFill>
            </a:ln>
          </c:spPr>
          <c:marker>
            <c:symbol val="none"/>
          </c:marker>
          <c:cat>
            <c:strRef>
              <c:f>Tabelle1!$A$2:$A$6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8091264"/>
        <c:axId val="108257280"/>
      </c:lineChart>
      <c:catAx>
        <c:axId val="40143488"/>
        <c:scaling>
          <c:orientation val="minMax"/>
        </c:scaling>
        <c:delete val="1"/>
        <c:axPos val="b"/>
        <c:majorTickMark val="out"/>
        <c:minorTickMark val="none"/>
        <c:tickLblPos val="nextTo"/>
        <c:crossAx val="40191488"/>
        <c:crosses val="autoZero"/>
        <c:auto val="1"/>
        <c:lblAlgn val="ctr"/>
        <c:lblOffset val="100"/>
        <c:noMultiLvlLbl val="0"/>
      </c:catAx>
      <c:valAx>
        <c:axId val="40191488"/>
        <c:scaling>
          <c:orientation val="minMax"/>
          <c:max val="6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40143488"/>
        <c:crosses val="autoZero"/>
        <c:crossBetween val="between"/>
        <c:majorUnit val="2"/>
      </c:valAx>
      <c:catAx>
        <c:axId val="108091264"/>
        <c:scaling>
          <c:orientation val="minMax"/>
        </c:scaling>
        <c:delete val="1"/>
        <c:axPos val="b"/>
        <c:majorTickMark val="out"/>
        <c:minorTickMark val="none"/>
        <c:tickLblPos val="nextTo"/>
        <c:crossAx val="108257280"/>
        <c:crosses val="autoZero"/>
        <c:auto val="1"/>
        <c:lblAlgn val="ctr"/>
        <c:lblOffset val="100"/>
        <c:noMultiLvlLbl val="0"/>
      </c:catAx>
      <c:valAx>
        <c:axId val="108257280"/>
        <c:scaling>
          <c:orientation val="minMax"/>
        </c:scaling>
        <c:delete val="1"/>
        <c:axPos val="r"/>
        <c:majorGridlines/>
        <c:minorGridlines/>
        <c:numFmt formatCode="General" sourceLinked="1"/>
        <c:majorTickMark val="out"/>
        <c:minorTickMark val="none"/>
        <c:tickLblPos val="nextTo"/>
        <c:crossAx val="108091264"/>
        <c:crosses val="max"/>
        <c:crossBetween val="between"/>
        <c:minorUnit val="1"/>
      </c:valAx>
      <c:spPr>
        <a:noFill/>
        <a:ln w="25406">
          <a:noFill/>
        </a:ln>
      </c:spPr>
    </c:plotArea>
    <c:plotVisOnly val="1"/>
    <c:dispBlanksAs val="gap"/>
    <c:showDLblsOverMax val="0"/>
  </c:chart>
  <c:spPr>
    <a:noFill/>
  </c:spPr>
  <c:txPr>
    <a:bodyPr/>
    <a:lstStyle/>
    <a:p>
      <a:pPr>
        <a:defRPr sz="1804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.10703231828208916"/>
          <c:w val="0.99530287989921229"/>
          <c:h val="0.70566112472425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c:spPr>
          <c:invertIfNegative val="0"/>
          <c:cat>
            <c:strRef>
              <c:f>Tabelle1!$A$2:$A$6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axId val="119747328"/>
        <c:axId val="119748864"/>
      </c:barChart>
      <c:lineChart>
        <c:grouping val="standard"/>
        <c:varyColors val="0"/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ln w="38193">
              <a:solidFill>
                <a:srgbClr val="7030A0"/>
              </a:solidFill>
            </a:ln>
          </c:spPr>
          <c:marker>
            <c:symbol val="none"/>
          </c:marker>
          <c:cat>
            <c:strRef>
              <c:f>Tabelle1!$A$2:$A$6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767040"/>
        <c:axId val="119768576"/>
      </c:lineChart>
      <c:catAx>
        <c:axId val="119747328"/>
        <c:scaling>
          <c:orientation val="minMax"/>
        </c:scaling>
        <c:delete val="1"/>
        <c:axPos val="b"/>
        <c:majorTickMark val="out"/>
        <c:minorTickMark val="none"/>
        <c:tickLblPos val="nextTo"/>
        <c:crossAx val="119748864"/>
        <c:crosses val="autoZero"/>
        <c:auto val="1"/>
        <c:lblAlgn val="ctr"/>
        <c:lblOffset val="100"/>
        <c:noMultiLvlLbl val="0"/>
      </c:catAx>
      <c:valAx>
        <c:axId val="119748864"/>
        <c:scaling>
          <c:orientation val="minMax"/>
          <c:max val="6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19747328"/>
        <c:crosses val="autoZero"/>
        <c:crossBetween val="between"/>
        <c:majorUnit val="2"/>
      </c:valAx>
      <c:catAx>
        <c:axId val="119767040"/>
        <c:scaling>
          <c:orientation val="minMax"/>
        </c:scaling>
        <c:delete val="1"/>
        <c:axPos val="b"/>
        <c:majorTickMark val="out"/>
        <c:minorTickMark val="none"/>
        <c:tickLblPos val="nextTo"/>
        <c:crossAx val="119768576"/>
        <c:crosses val="autoZero"/>
        <c:auto val="1"/>
        <c:lblAlgn val="ctr"/>
        <c:lblOffset val="100"/>
        <c:noMultiLvlLbl val="0"/>
      </c:catAx>
      <c:valAx>
        <c:axId val="119768576"/>
        <c:scaling>
          <c:orientation val="minMax"/>
        </c:scaling>
        <c:delete val="1"/>
        <c:axPos val="r"/>
        <c:majorGridlines/>
        <c:minorGridlines/>
        <c:numFmt formatCode="General" sourceLinked="1"/>
        <c:majorTickMark val="out"/>
        <c:minorTickMark val="none"/>
        <c:tickLblPos val="nextTo"/>
        <c:crossAx val="119767040"/>
        <c:crosses val="max"/>
        <c:crossBetween val="between"/>
        <c:minorUnit val="1"/>
      </c:valAx>
      <c:spPr>
        <a:noFill/>
        <a:ln w="25406">
          <a:noFill/>
        </a:ln>
      </c:spPr>
    </c:plotArea>
    <c:plotVisOnly val="1"/>
    <c:dispBlanksAs val="gap"/>
    <c:showDLblsOverMax val="0"/>
  </c:chart>
  <c:spPr>
    <a:noFill/>
  </c:spPr>
  <c:txPr>
    <a:bodyPr/>
    <a:lstStyle/>
    <a:p>
      <a:pPr>
        <a:defRPr sz="1804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.10703231828208916"/>
          <c:w val="0.99530287989921229"/>
          <c:h val="0.70566112472425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c:spPr>
          <c:invertIfNegative val="0"/>
          <c:cat>
            <c:strRef>
              <c:f>Tabelle1!$A$2:$A$6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axId val="108546688"/>
        <c:axId val="108556672"/>
      </c:barChart>
      <c:lineChart>
        <c:grouping val="standard"/>
        <c:varyColors val="0"/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ln w="38193">
              <a:solidFill>
                <a:srgbClr val="7030A0"/>
              </a:solidFill>
            </a:ln>
          </c:spPr>
          <c:marker>
            <c:symbol val="none"/>
          </c:marker>
          <c:cat>
            <c:strRef>
              <c:f>Tabelle1!$A$2:$A$6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8558208"/>
        <c:axId val="108559744"/>
      </c:lineChart>
      <c:catAx>
        <c:axId val="108546688"/>
        <c:scaling>
          <c:orientation val="minMax"/>
        </c:scaling>
        <c:delete val="1"/>
        <c:axPos val="b"/>
        <c:majorTickMark val="out"/>
        <c:minorTickMark val="none"/>
        <c:tickLblPos val="nextTo"/>
        <c:crossAx val="108556672"/>
        <c:crosses val="autoZero"/>
        <c:auto val="1"/>
        <c:lblAlgn val="ctr"/>
        <c:lblOffset val="100"/>
        <c:noMultiLvlLbl val="0"/>
      </c:catAx>
      <c:valAx>
        <c:axId val="108556672"/>
        <c:scaling>
          <c:orientation val="minMax"/>
          <c:max val="6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08546688"/>
        <c:crosses val="autoZero"/>
        <c:crossBetween val="between"/>
        <c:majorUnit val="2"/>
      </c:valAx>
      <c:catAx>
        <c:axId val="108558208"/>
        <c:scaling>
          <c:orientation val="minMax"/>
        </c:scaling>
        <c:delete val="1"/>
        <c:axPos val="b"/>
        <c:majorTickMark val="out"/>
        <c:minorTickMark val="none"/>
        <c:tickLblPos val="nextTo"/>
        <c:crossAx val="108559744"/>
        <c:crosses val="autoZero"/>
        <c:auto val="1"/>
        <c:lblAlgn val="ctr"/>
        <c:lblOffset val="100"/>
        <c:noMultiLvlLbl val="0"/>
      </c:catAx>
      <c:valAx>
        <c:axId val="108559744"/>
        <c:scaling>
          <c:orientation val="minMax"/>
        </c:scaling>
        <c:delete val="1"/>
        <c:axPos val="r"/>
        <c:majorGridlines/>
        <c:minorGridlines/>
        <c:numFmt formatCode="General" sourceLinked="1"/>
        <c:majorTickMark val="out"/>
        <c:minorTickMark val="none"/>
        <c:tickLblPos val="nextTo"/>
        <c:crossAx val="108558208"/>
        <c:crosses val="max"/>
        <c:crossBetween val="between"/>
        <c:minorUnit val="1"/>
      </c:valAx>
      <c:spPr>
        <a:noFill/>
        <a:ln w="25406">
          <a:noFill/>
        </a:ln>
      </c:spPr>
    </c:plotArea>
    <c:plotVisOnly val="1"/>
    <c:dispBlanksAs val="gap"/>
    <c:showDLblsOverMax val="0"/>
  </c:chart>
  <c:spPr>
    <a:noFill/>
  </c:spPr>
  <c:txPr>
    <a:bodyPr/>
    <a:lstStyle/>
    <a:p>
      <a:pPr>
        <a:defRPr sz="1804"/>
      </a:pPr>
      <a:endParaRPr lang="de-DE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970159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3C845-D22B-41C8-81E3-CDA49D7A74A9}" type="datetimeFigureOut">
              <a:rPr lang="de-AT" smtClean="0"/>
              <a:t>03.02.2020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831059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970159" y="8831059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46CC95-C5B6-4180-926D-ECDF6AFAA89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774910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FF65C-0DE4-4691-AA03-FC25A5F97664}" type="datetimeFigureOut">
              <a:rPr lang="de-AT" smtClean="0"/>
              <a:t>03.02.2020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62050"/>
            <a:ext cx="45307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FEFFA2-A044-4ADB-A275-94144473E6F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9176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39838" y="1162050"/>
            <a:ext cx="4530725" cy="31369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FEFFA2-A044-4ADB-A275-94144473E6F1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49105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Gerader Verbinder 8"/>
          <p:cNvCxnSpPr/>
          <p:nvPr userDrawn="1"/>
        </p:nvCxnSpPr>
        <p:spPr>
          <a:xfrm>
            <a:off x="1795461" y="3744894"/>
            <a:ext cx="6315075" cy="1"/>
          </a:xfrm>
          <a:prstGeom prst="line">
            <a:avLst/>
          </a:prstGeom>
          <a:ln w="19050" cap="rnd">
            <a:solidFill>
              <a:srgbClr val="D200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460" y="1305869"/>
            <a:ext cx="6315075" cy="2387600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3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460" y="3785544"/>
            <a:ext cx="6315075" cy="1655762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800">
                <a:solidFill>
                  <a:srgbClr val="555557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Flucht &amp; Trauma - mögliches Beratungsfeld für Lebens- und SozialberaterInnen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19519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400" y="730800"/>
            <a:ext cx="3194943" cy="957600"/>
          </a:xfrm>
        </p:spPr>
        <p:txBody>
          <a:bodyPr anchor="b">
            <a:normAutofit/>
          </a:bodyPr>
          <a:lstStyle>
            <a:lvl1pPr>
              <a:defRPr sz="18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1688400"/>
            <a:ext cx="5014913" cy="4327200"/>
          </a:xfrm>
        </p:spPr>
        <p:txBody>
          <a:bodyPr/>
          <a:lstStyle>
            <a:lvl1pPr>
              <a:defRPr sz="16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400" y="1789200"/>
            <a:ext cx="3194943" cy="42264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Flucht &amp; Trauma - mögliches Beratungsfeld für Lebens- und SozialberaterInnen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‹Nr.›</a:t>
            </a:fld>
            <a:endParaRPr lang="de-AT"/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680400" y="1708720"/>
            <a:ext cx="3194943" cy="0"/>
          </a:xfrm>
          <a:prstGeom prst="line">
            <a:avLst/>
          </a:prstGeom>
          <a:ln w="19050" cap="rnd">
            <a:solidFill>
              <a:srgbClr val="D200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011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400" y="730800"/>
            <a:ext cx="3194943" cy="957600"/>
          </a:xfrm>
        </p:spPr>
        <p:txBody>
          <a:bodyPr anchor="b">
            <a:normAutofit/>
          </a:bodyPr>
          <a:lstStyle>
            <a:lvl1pPr>
              <a:defRPr sz="18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1671645"/>
            <a:ext cx="5014913" cy="4343961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400" y="1789200"/>
            <a:ext cx="3194943" cy="42264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Flucht &amp; Trauma - mögliches Beratungsfeld für Lebens- und SozialberaterInnen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‹Nr.›</a:t>
            </a:fld>
            <a:endParaRPr lang="de-AT"/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680400" y="1708720"/>
            <a:ext cx="3194943" cy="0"/>
          </a:xfrm>
          <a:prstGeom prst="line">
            <a:avLst/>
          </a:prstGeom>
          <a:ln w="19050" cap="rnd">
            <a:solidFill>
              <a:srgbClr val="D200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9980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Flucht &amp; Trauma - mögliches Beratungsfeld für Lebens- und SozialberaterInnen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‹Nr.›</a:t>
            </a:fld>
            <a:endParaRPr lang="de-AT"/>
          </a:p>
        </p:txBody>
      </p:sp>
      <p:cxnSp>
        <p:nvCxnSpPr>
          <p:cNvPr id="7" name="Gerader Verbinder 6"/>
          <p:cNvCxnSpPr/>
          <p:nvPr userDrawn="1"/>
        </p:nvCxnSpPr>
        <p:spPr>
          <a:xfrm>
            <a:off x="691198" y="1712558"/>
            <a:ext cx="8543925" cy="2362"/>
          </a:xfrm>
          <a:prstGeom prst="line">
            <a:avLst/>
          </a:prstGeom>
          <a:ln w="19050" cap="rnd">
            <a:solidFill>
              <a:srgbClr val="D200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693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842963"/>
            <a:ext cx="2135981" cy="5143499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842963"/>
            <a:ext cx="6284119" cy="5143499"/>
          </a:xfrm>
        </p:spPr>
        <p:txBody>
          <a:bodyPr vert="eaVert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Flucht &amp; Trauma - mögliches Beratungsfeld für Lebens- und SozialberaterInnen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‹Nr.›</a:t>
            </a:fld>
            <a:endParaRPr lang="de-AT"/>
          </a:p>
        </p:txBody>
      </p:sp>
      <p:cxnSp>
        <p:nvCxnSpPr>
          <p:cNvPr id="7" name="Gerader Verbinder 6"/>
          <p:cNvCxnSpPr/>
          <p:nvPr userDrawn="1"/>
        </p:nvCxnSpPr>
        <p:spPr>
          <a:xfrm flipV="1">
            <a:off x="7088982" y="842964"/>
            <a:ext cx="0" cy="5143498"/>
          </a:xfrm>
          <a:prstGeom prst="line">
            <a:avLst/>
          </a:prstGeom>
          <a:ln w="19050" cap="rnd">
            <a:solidFill>
              <a:srgbClr val="D200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243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 userDrawn="1"/>
        </p:nvCxnSpPr>
        <p:spPr>
          <a:xfrm>
            <a:off x="691198" y="1712558"/>
            <a:ext cx="8543925" cy="2362"/>
          </a:xfrm>
          <a:prstGeom prst="line">
            <a:avLst/>
          </a:prstGeom>
          <a:ln w="19050" cap="rnd">
            <a:solidFill>
              <a:srgbClr val="D200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789200"/>
            <a:ext cx="8543925" cy="422640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Flucht &amp; Trauma - mögliches Beratungsfeld für Lebens- und SozialberaterInnen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6208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>
            <a:normAutofit/>
          </a:bodyPr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555557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Flucht &amp; Trauma - mögliches Beratungsfeld für Lebens- und SozialberaterInnen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‹Nr.›</a:t>
            </a:fld>
            <a:endParaRPr lang="de-AT"/>
          </a:p>
        </p:txBody>
      </p:sp>
      <p:cxnSp>
        <p:nvCxnSpPr>
          <p:cNvPr id="7" name="Gerader Verbinder 6"/>
          <p:cNvCxnSpPr/>
          <p:nvPr userDrawn="1"/>
        </p:nvCxnSpPr>
        <p:spPr>
          <a:xfrm flipV="1">
            <a:off x="681038" y="4589465"/>
            <a:ext cx="8538766" cy="6984"/>
          </a:xfrm>
          <a:prstGeom prst="line">
            <a:avLst/>
          </a:prstGeom>
          <a:ln w="19050" cap="rnd">
            <a:solidFill>
              <a:srgbClr val="D200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6819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789200"/>
            <a:ext cx="4210050" cy="4226400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3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789201"/>
            <a:ext cx="4210050" cy="4226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Flucht &amp; Trauma - mögliches Beratungsfeld für Lebens- und SozialberaterInnen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‹Nr.›</a:t>
            </a:fld>
            <a:endParaRPr lang="de-AT"/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691198" y="1712558"/>
            <a:ext cx="8543925" cy="2362"/>
          </a:xfrm>
          <a:prstGeom prst="line">
            <a:avLst/>
          </a:prstGeom>
          <a:ln w="19050" cap="rnd">
            <a:solidFill>
              <a:srgbClr val="D200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41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400" y="730800"/>
            <a:ext cx="8543925" cy="9576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400" y="1789200"/>
            <a:ext cx="4190702" cy="652336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401" y="2453287"/>
            <a:ext cx="4191638" cy="357406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789200"/>
            <a:ext cx="4211340" cy="652336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453287"/>
            <a:ext cx="4211340" cy="357406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Flucht &amp; Trauma - mögliches Beratungsfeld für Lebens- und SozialberaterInnen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‹Nr.›</a:t>
            </a:fld>
            <a:endParaRPr lang="de-AT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691198" y="1712558"/>
            <a:ext cx="8543925" cy="2362"/>
          </a:xfrm>
          <a:prstGeom prst="line">
            <a:avLst/>
          </a:prstGeom>
          <a:ln w="19050" cap="rnd">
            <a:solidFill>
              <a:srgbClr val="D200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846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Flucht &amp; Trauma - mögliches Beratungsfeld für Lebens- und SozialberaterInnen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‹Nr.›</a:t>
            </a:fld>
            <a:endParaRPr lang="de-AT"/>
          </a:p>
        </p:txBody>
      </p:sp>
      <p:cxnSp>
        <p:nvCxnSpPr>
          <p:cNvPr id="7" name="Gerader Verbinder 6"/>
          <p:cNvCxnSpPr/>
          <p:nvPr userDrawn="1"/>
        </p:nvCxnSpPr>
        <p:spPr>
          <a:xfrm>
            <a:off x="691198" y="1712558"/>
            <a:ext cx="8543925" cy="2362"/>
          </a:xfrm>
          <a:prstGeom prst="line">
            <a:avLst/>
          </a:prstGeom>
          <a:ln w="19050" cap="rnd">
            <a:solidFill>
              <a:srgbClr val="D200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1299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Flucht &amp; Trauma - mögliches Beratungsfeld für Lebens- und SozialberaterInnen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90951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Überschrift + Bilder F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0401" y="730800"/>
            <a:ext cx="4212000" cy="957600"/>
          </a:xfrm>
        </p:spPr>
        <p:txBody>
          <a:bodyPr anchor="b">
            <a:normAutofit/>
          </a:bodyPr>
          <a:lstStyle>
            <a:lvl1pPr>
              <a:defRPr sz="1600"/>
            </a:lvl1pPr>
          </a:lstStyle>
          <a:p>
            <a:r>
              <a:rPr lang="de-DE" dirty="0"/>
              <a:t>Textmasterformat durch Klicken bearbeiten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Flucht &amp; Trauma - mögliches Beratungsfeld für Lebens- und SozialberaterInnen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‹Nr.›</a:t>
            </a:fld>
            <a:endParaRPr lang="de-AT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012322" y="730800"/>
            <a:ext cx="4212000" cy="9576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6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dirty="0"/>
              <a:t>Textmasterformat durch Klicken bearbeiten</a:t>
            </a:r>
          </a:p>
        </p:txBody>
      </p:sp>
      <p:sp>
        <p:nvSpPr>
          <p:cNvPr id="15" name="Bildplatzhalter 14"/>
          <p:cNvSpPr>
            <a:spLocks noGrp="1"/>
          </p:cNvSpPr>
          <p:nvPr>
            <p:ph type="pic" sz="quarter" idx="14"/>
          </p:nvPr>
        </p:nvSpPr>
        <p:spPr>
          <a:xfrm>
            <a:off x="5012322" y="1784355"/>
            <a:ext cx="4212000" cy="423124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endParaRPr lang="de-AT" dirty="0"/>
          </a:p>
        </p:txBody>
      </p:sp>
      <p:sp>
        <p:nvSpPr>
          <p:cNvPr id="16" name="Bildplatzhalter 14"/>
          <p:cNvSpPr>
            <a:spLocks noGrp="1"/>
          </p:cNvSpPr>
          <p:nvPr>
            <p:ph type="pic" sz="quarter" idx="15"/>
          </p:nvPr>
        </p:nvSpPr>
        <p:spPr>
          <a:xfrm>
            <a:off x="680401" y="1784355"/>
            <a:ext cx="4212000" cy="423124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50046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Überschrift + Bilder fre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0400" y="730800"/>
            <a:ext cx="4212000" cy="957600"/>
          </a:xfrm>
        </p:spPr>
        <p:txBody>
          <a:bodyPr anchor="b">
            <a:normAutofit/>
          </a:bodyPr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Textmasterformat durch Klicken bearbeiten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Flucht &amp; Trauma - mögliches Beratungsfeld für Lebens- und SozialberaterInnen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‹Nr.›</a:t>
            </a:fld>
            <a:endParaRPr lang="de-AT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012322" y="730800"/>
            <a:ext cx="4212000" cy="957600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dirty="0"/>
              <a:t>Textmasterformat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990984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129" y="168570"/>
            <a:ext cx="3009833" cy="56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731520"/>
            <a:ext cx="8543925" cy="95917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788159"/>
            <a:ext cx="8543925" cy="422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48843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>
                <a:solidFill>
                  <a:srgbClr val="555557"/>
                </a:solidFill>
              </a:defRPr>
            </a:lvl1pPr>
          </a:lstStyle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1038" y="6111557"/>
            <a:ext cx="8543924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>
              <a:defRPr sz="1000">
                <a:solidFill>
                  <a:srgbClr val="555557"/>
                </a:solidFill>
              </a:defRPr>
            </a:lvl1pPr>
          </a:lstStyle>
          <a:p>
            <a:r>
              <a:rPr lang="de-AT"/>
              <a:t>Flucht &amp; Trauma - mögliches Beratungsfeld für Lebens- und SozialberaterInnen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48843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1000">
                <a:solidFill>
                  <a:srgbClr val="555557"/>
                </a:solidFill>
              </a:defRPr>
            </a:lvl1pPr>
          </a:lstStyle>
          <a:p>
            <a:fld id="{98D67915-4D6E-4D2C-8542-EB5B89EFB7C0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81362" y="6488432"/>
            <a:ext cx="3343275" cy="24622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algn="ctr"/>
            <a:r>
              <a:rPr lang="de-AT" sz="1000" spc="200" baseline="0" dirty="0">
                <a:solidFill>
                  <a:srgbClr val="555557"/>
                </a:solidFill>
                <a:latin typeface="Century Gothic" panose="020B0502020202020204" pitchFamily="34" charset="0"/>
              </a:rPr>
              <a:t>k</a:t>
            </a:r>
            <a:r>
              <a:rPr lang="de-AT" sz="1000" spc="200" baseline="0" dirty="0">
                <a:solidFill>
                  <a:srgbClr val="E3001B"/>
                </a:solidFill>
                <a:latin typeface="Century Gothic" panose="020B0502020202020204" pitchFamily="34" charset="0"/>
              </a:rPr>
              <a:t>o</a:t>
            </a:r>
            <a:r>
              <a:rPr lang="de-AT" sz="1000" spc="200" baseline="0" dirty="0">
                <a:solidFill>
                  <a:srgbClr val="555557"/>
                </a:solidFill>
                <a:latin typeface="Century Gothic" panose="020B0502020202020204" pitchFamily="34" charset="0"/>
              </a:rPr>
              <a:t>mpetenzkreis.at</a:t>
            </a: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681038" y="6478272"/>
            <a:ext cx="8543925" cy="0"/>
          </a:xfrm>
          <a:prstGeom prst="line">
            <a:avLst/>
          </a:prstGeom>
          <a:ln>
            <a:solidFill>
              <a:srgbClr val="8B8C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2922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2" r:id="rId8"/>
    <p:sldLayoutId id="2147483673" r:id="rId9"/>
    <p:sldLayoutId id="2147483668" r:id="rId10"/>
    <p:sldLayoutId id="2147483669" r:id="rId11"/>
    <p:sldLayoutId id="2147483670" r:id="rId12"/>
    <p:sldLayoutId id="2147483671" r:id="rId1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3001B"/>
        </a:buClr>
        <a:buSzPct val="80000"/>
        <a:buFont typeface="Century Gothic" panose="020B0502020202020204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55557"/>
        </a:buClr>
        <a:buSzPct val="80000"/>
        <a:buFont typeface="Century Gothic" panose="020B050202020202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55557"/>
        </a:buClr>
        <a:buSzPct val="80000"/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55557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55557"/>
        </a:buClr>
        <a:buSzPct val="80000"/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5.png"/><Relationship Id="rId5" Type="http://schemas.openxmlformats.org/officeDocument/2006/relationships/image" Target="../media/image8.png"/><Relationship Id="rId10" Type="http://schemas.openxmlformats.org/officeDocument/2006/relationships/chart" Target="../charts/chart1.xml"/><Relationship Id="rId4" Type="http://schemas.openxmlformats.org/officeDocument/2006/relationships/image" Target="../media/image7.png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5.png"/><Relationship Id="rId3" Type="http://schemas.openxmlformats.org/officeDocument/2006/relationships/image" Target="../media/image9.jpeg"/><Relationship Id="rId7" Type="http://schemas.openxmlformats.org/officeDocument/2006/relationships/image" Target="../media/image6.png"/><Relationship Id="rId12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4.png"/><Relationship Id="rId5" Type="http://schemas.openxmlformats.org/officeDocument/2006/relationships/image" Target="../media/image11.png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../media/image12.png"/><Relationship Id="rId1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4.png"/><Relationship Id="rId3" Type="http://schemas.openxmlformats.org/officeDocument/2006/relationships/image" Target="../media/image3.jpeg"/><Relationship Id="rId7" Type="http://schemas.openxmlformats.org/officeDocument/2006/relationships/image" Target="../media/image19.png"/><Relationship Id="rId12" Type="http://schemas.openxmlformats.org/officeDocument/2006/relationships/image" Target="../media/image4.png"/><Relationship Id="rId17" Type="http://schemas.openxmlformats.org/officeDocument/2006/relationships/chart" Target="../charts/chart5.xml"/><Relationship Id="rId2" Type="http://schemas.openxmlformats.org/officeDocument/2006/relationships/image" Target="../media/image13.png"/><Relationship Id="rId16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chart" Target="../charts/chart3.xml"/><Relationship Id="rId10" Type="http://schemas.openxmlformats.org/officeDocument/2006/relationships/image" Target="../media/image22.png"/><Relationship Id="rId4" Type="http://schemas.openxmlformats.org/officeDocument/2006/relationships/image" Target="../media/image16.jpeg"/><Relationship Id="rId9" Type="http://schemas.openxmlformats.org/officeDocument/2006/relationships/image" Target="../media/image21.png"/><Relationship Id="rId1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65566" y="2614410"/>
            <a:ext cx="5744971" cy="606771"/>
          </a:xfrm>
        </p:spPr>
        <p:txBody>
          <a:bodyPr>
            <a:normAutofit fontScale="90000"/>
          </a:bodyPr>
          <a:lstStyle/>
          <a:p>
            <a:r>
              <a:rPr lang="de-AT" b="1" dirty="0" smtClean="0"/>
              <a:t/>
            </a:r>
            <a:br>
              <a:rPr lang="de-AT" b="1" dirty="0" smtClean="0"/>
            </a:br>
            <a:r>
              <a:rPr lang="de-AT" b="1" dirty="0" smtClean="0"/>
              <a:t/>
            </a:r>
            <a:br>
              <a:rPr lang="de-AT" b="1" dirty="0" smtClean="0"/>
            </a:br>
            <a:r>
              <a:rPr lang="de-AT" b="1" dirty="0" smtClean="0"/>
              <a:t>AGGRESSION UND ANTWORTEN</a:t>
            </a:r>
            <a:endParaRPr lang="de-AT" sz="1600" b="1" spc="200" dirty="0">
              <a:latin typeface="Calibri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1</a:t>
            </a:fld>
            <a:endParaRPr lang="de-AT" dirty="0"/>
          </a:p>
        </p:txBody>
      </p:sp>
      <p:pic>
        <p:nvPicPr>
          <p:cNvPr id="1026" name="Picture 2" descr="web_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684"/>
          <a:stretch>
            <a:fillRect/>
          </a:stretch>
        </p:blipFill>
        <p:spPr bwMode="auto">
          <a:xfrm>
            <a:off x="586445" y="273753"/>
            <a:ext cx="3558243" cy="94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1795460" y="4085344"/>
            <a:ext cx="6315075" cy="1655762"/>
          </a:xfrm>
        </p:spPr>
        <p:txBody>
          <a:bodyPr/>
          <a:lstStyle/>
          <a:p>
            <a:r>
              <a:rPr lang="de-AT" dirty="0" err="1" smtClean="0"/>
              <a:t>Dipl.Päd</a:t>
            </a:r>
            <a:r>
              <a:rPr lang="de-AT" dirty="0" smtClean="0"/>
              <a:t>. Sonja Katrina Brauner</a:t>
            </a:r>
            <a:endParaRPr lang="de-AT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81038" y="3489325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0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10</a:t>
            </a:fld>
            <a:endParaRPr lang="de-AT"/>
          </a:p>
        </p:txBody>
      </p:sp>
      <p:sp>
        <p:nvSpPr>
          <p:cNvPr id="4" name="Rechteck 3"/>
          <p:cNvSpPr/>
          <p:nvPr/>
        </p:nvSpPr>
        <p:spPr>
          <a:xfrm>
            <a:off x="564445" y="1275643"/>
            <a:ext cx="912142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de-AT" dirty="0"/>
              <a:t>Wirken</a:t>
            </a:r>
            <a:r>
              <a:rPr lang="de-AT" b="1" dirty="0"/>
              <a:t> Stressoren </a:t>
            </a:r>
            <a:r>
              <a:rPr lang="de-AT" dirty="0"/>
              <a:t>über einen längeren Zeitraum auf den Körper ein, reagiert er anders als bei kurzfristiger Belastung. Langzeitstressoren können z. B. häufig zu </a:t>
            </a:r>
            <a:r>
              <a:rPr lang="de-AT" b="1" dirty="0"/>
              <a:t>kurzer oder unregelmäßiger Schlaf </a:t>
            </a:r>
            <a:r>
              <a:rPr lang="de-AT" dirty="0"/>
              <a:t>sein, aber auch </a:t>
            </a:r>
            <a:r>
              <a:rPr lang="de-AT" b="1" dirty="0"/>
              <a:t>Armut</a:t>
            </a:r>
            <a:r>
              <a:rPr lang="de-AT" dirty="0"/>
              <a:t> oder </a:t>
            </a:r>
            <a:r>
              <a:rPr lang="de-AT" b="1" dirty="0"/>
              <a:t>Verlust eines nahestehenden Menschen</a:t>
            </a:r>
            <a:r>
              <a:rPr lang="de-AT" dirty="0"/>
              <a:t>. Das Gehirn bewirkt daraufhin, dass die Nebennieren das Hormon </a:t>
            </a:r>
            <a:r>
              <a:rPr lang="de-AT" b="1" dirty="0" err="1"/>
              <a:t>Cortisol</a:t>
            </a:r>
            <a:r>
              <a:rPr lang="de-AT" i="1" dirty="0"/>
              <a:t> </a:t>
            </a:r>
            <a:r>
              <a:rPr lang="de-AT" dirty="0"/>
              <a:t>freisetzen. Es entfaltet seine Wirkung nicht so unmittelbar wie andere Stresshormone. </a:t>
            </a:r>
            <a:r>
              <a:rPr lang="de-AT" dirty="0" err="1"/>
              <a:t>Cortisol</a:t>
            </a:r>
            <a:r>
              <a:rPr lang="de-AT" dirty="0"/>
              <a:t> löst zahlreiche Wirkungen im Körper aus: Das Schmerzempfinden ist z. B. vermindert und Entzündungen werden gehemmt. So kann der Körper der Belastung länger standhalten. </a:t>
            </a:r>
            <a:r>
              <a:rPr lang="de-AT" dirty="0" err="1"/>
              <a:t>Cortisol</a:t>
            </a:r>
            <a:r>
              <a:rPr lang="de-AT" dirty="0"/>
              <a:t> wirkt langanhaltender und führt auf die Dauer zu körperlicher und psychischer Erschöpfung.</a:t>
            </a:r>
          </a:p>
          <a:p>
            <a:pPr fontAlgn="base"/>
            <a:r>
              <a:rPr lang="de-AT" dirty="0" err="1"/>
              <a:t>Cortisol</a:t>
            </a:r>
            <a:r>
              <a:rPr lang="de-AT" dirty="0"/>
              <a:t> kann auch zu gesundheitlichen Schäden führen. So bewirkt es beispielsweise die Erhöhung des </a:t>
            </a:r>
            <a:r>
              <a:rPr lang="de-AT" b="1" dirty="0"/>
              <a:t>Blutdrucks</a:t>
            </a:r>
            <a:r>
              <a:rPr lang="de-AT" dirty="0"/>
              <a:t> in den Arterien, was wiederum das Risiko eines Herzinfarkts oder Schlaganfalls erhöht.</a:t>
            </a:r>
          </a:p>
          <a:p>
            <a:pPr fontAlgn="base"/>
            <a:r>
              <a:rPr lang="de-AT" dirty="0"/>
              <a:t>Die Reaktionen des Körpers auf </a:t>
            </a:r>
            <a:r>
              <a:rPr lang="de-AT" dirty="0" err="1"/>
              <a:t>Cortisol</a:t>
            </a:r>
            <a:r>
              <a:rPr lang="de-AT" dirty="0"/>
              <a:t> nennt man </a:t>
            </a:r>
            <a:r>
              <a:rPr lang="de-AT" b="1" dirty="0"/>
              <a:t>Langzeitstress</a:t>
            </a:r>
            <a:r>
              <a:rPr lang="de-AT" dirty="0"/>
              <a:t>. Auch auf häufig wiederkehrenden Kurzzeitstress wird vermehrt </a:t>
            </a:r>
            <a:r>
              <a:rPr lang="de-AT" dirty="0" err="1"/>
              <a:t>Cortisol</a:t>
            </a:r>
            <a:r>
              <a:rPr lang="de-AT" dirty="0"/>
              <a:t> freigesetzt. Die Folgen sind denen bei Langzeitstress vergleich-bar. Man kann jedoch lernen, mit Stresssituationen besser umzugehen.</a:t>
            </a:r>
          </a:p>
          <a:p>
            <a:pPr fontAlgn="base"/>
            <a:r>
              <a:rPr lang="de-AT" dirty="0"/>
              <a:t>Text nach: Fokus Biologie BW 7/8 (2016), Cornelsen Schulverlage, S. 139</a:t>
            </a:r>
          </a:p>
        </p:txBody>
      </p:sp>
    </p:spTree>
    <p:extLst>
      <p:ext uri="{BB962C8B-B14F-4D97-AF65-F5344CB8AC3E}">
        <p14:creationId xmlns:p14="http://schemas.microsoft.com/office/powerpoint/2010/main" val="3913582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11</a:t>
            </a:fld>
            <a:endParaRPr lang="de-AT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714089" y="1101686"/>
            <a:ext cx="8275675" cy="58900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AT" sz="2800" b="1" dirty="0" smtClean="0"/>
              <a:t>Traumafolgestörungen im Überblick</a:t>
            </a:r>
            <a:endParaRPr lang="de-AT" sz="2800" b="1" dirty="0"/>
          </a:p>
        </p:txBody>
      </p:sp>
      <p:pic>
        <p:nvPicPr>
          <p:cNvPr id="5" name="Picture 2" descr="web_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684"/>
          <a:stretch>
            <a:fillRect/>
          </a:stretch>
        </p:blipFill>
        <p:spPr bwMode="auto">
          <a:xfrm>
            <a:off x="586445" y="273749"/>
            <a:ext cx="3558243" cy="94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279554"/>
              </p:ext>
            </p:extLst>
          </p:nvPr>
        </p:nvGraphicFramePr>
        <p:xfrm>
          <a:off x="463640" y="2266248"/>
          <a:ext cx="8797180" cy="143764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2408349"/>
                <a:gridCol w="1532586"/>
                <a:gridCol w="2292439"/>
                <a:gridCol w="2563806"/>
              </a:tblGrid>
              <a:tr h="370840">
                <a:tc>
                  <a:txBody>
                    <a:bodyPr/>
                    <a:lstStyle/>
                    <a:p>
                      <a:r>
                        <a:rPr lang="de-AT" sz="1600" b="1" dirty="0" smtClean="0"/>
                        <a:t>Monotrauma</a:t>
                      </a:r>
                      <a:endParaRPr lang="de-A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b="1" dirty="0" smtClean="0"/>
                        <a:t>Multitrauma</a:t>
                      </a:r>
                      <a:endParaRPr lang="de-A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b="1" dirty="0" smtClean="0"/>
                        <a:t>sequentielles Trauma</a:t>
                      </a:r>
                      <a:endParaRPr lang="de-A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b="1" dirty="0" smtClean="0"/>
                        <a:t>Entwicklungstrauma</a:t>
                      </a:r>
                      <a:endParaRPr lang="de-AT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sz="1600" b="1" dirty="0" smtClean="0"/>
                        <a:t>akute Belastungsreaktion, Anpassungsstörungen</a:t>
                      </a:r>
                      <a:endParaRPr lang="de-A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b="1" dirty="0" smtClean="0"/>
                        <a:t>PTSD</a:t>
                      </a:r>
                      <a:endParaRPr lang="de-A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b="1" dirty="0" smtClean="0"/>
                        <a:t>Angst, Depression,</a:t>
                      </a:r>
                      <a:r>
                        <a:rPr lang="de-AT" sz="1600" b="1" baseline="0" dirty="0" smtClean="0"/>
                        <a:t> </a:t>
                      </a:r>
                      <a:r>
                        <a:rPr lang="de-AT" sz="1600" b="1" baseline="0" dirty="0" err="1" smtClean="0"/>
                        <a:t>Somatoforme</a:t>
                      </a:r>
                      <a:r>
                        <a:rPr lang="de-AT" sz="1600" b="1" baseline="0" dirty="0" smtClean="0"/>
                        <a:t> Störungen, Sucht, …</a:t>
                      </a:r>
                      <a:endParaRPr lang="de-A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b="1" dirty="0" smtClean="0"/>
                        <a:t>Komplexe </a:t>
                      </a:r>
                      <a:r>
                        <a:rPr lang="de-AT" sz="1600" b="1" dirty="0" err="1" smtClean="0"/>
                        <a:t>Traumafolgestörungen</a:t>
                      </a:r>
                      <a:r>
                        <a:rPr lang="de-AT" sz="1600" b="1" dirty="0" smtClean="0"/>
                        <a:t>, dissoziative</a:t>
                      </a:r>
                      <a:r>
                        <a:rPr lang="de-AT" sz="1600" b="1" baseline="0" dirty="0" smtClean="0"/>
                        <a:t> Störungen, DESNOS</a:t>
                      </a:r>
                      <a:endParaRPr lang="de-AT" sz="1600" b="1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Gerade Verbindung mit Pfeil 6"/>
          <p:cNvCxnSpPr/>
          <p:nvPr/>
        </p:nvCxnSpPr>
        <p:spPr>
          <a:xfrm>
            <a:off x="1571223" y="4198513"/>
            <a:ext cx="6323526" cy="1287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8087932" y="3992449"/>
            <a:ext cx="277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b="1" dirty="0"/>
              <a:t>t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2494356" y="4177117"/>
            <a:ext cx="4262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 smtClean="0"/>
              <a:t>Zeitachse Zunahme an Symptomatik</a:t>
            </a:r>
            <a:endParaRPr lang="de-AT" b="1" dirty="0"/>
          </a:p>
        </p:txBody>
      </p:sp>
      <p:sp>
        <p:nvSpPr>
          <p:cNvPr id="10" name="Rechtwinkliges Dreieck 9"/>
          <p:cNvSpPr/>
          <p:nvPr/>
        </p:nvSpPr>
        <p:spPr>
          <a:xfrm flipH="1">
            <a:off x="586444" y="5093157"/>
            <a:ext cx="8674377" cy="1131871"/>
          </a:xfrm>
          <a:prstGeom prst="rtTriangle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de-AT" dirty="0"/>
          </a:p>
        </p:txBody>
      </p:sp>
      <p:sp>
        <p:nvSpPr>
          <p:cNvPr id="11" name="Rechtwinkliges Dreieck 10"/>
          <p:cNvSpPr/>
          <p:nvPr/>
        </p:nvSpPr>
        <p:spPr>
          <a:xfrm rot="10800000" flipH="1">
            <a:off x="586445" y="5093157"/>
            <a:ext cx="8674375" cy="1131870"/>
          </a:xfrm>
          <a:prstGeom prst="rtTriangle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2" name="Textfeld 11"/>
          <p:cNvSpPr txBox="1"/>
          <p:nvPr/>
        </p:nvSpPr>
        <p:spPr>
          <a:xfrm>
            <a:off x="586444" y="5097725"/>
            <a:ext cx="2515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 err="1" smtClean="0"/>
              <a:t>Traumakonfrontation</a:t>
            </a:r>
            <a:endParaRPr lang="de-AT" b="1" dirty="0"/>
          </a:p>
        </p:txBody>
      </p:sp>
      <p:sp>
        <p:nvSpPr>
          <p:cNvPr id="13" name="Textfeld 12"/>
          <p:cNvSpPr txBox="1"/>
          <p:nvPr/>
        </p:nvSpPr>
        <p:spPr>
          <a:xfrm>
            <a:off x="6490952" y="5572358"/>
            <a:ext cx="2769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b="1" dirty="0" smtClean="0"/>
              <a:t>Stabilisierung, Ressourcenaufbau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252765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eb_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684"/>
          <a:stretch>
            <a:fillRect/>
          </a:stretch>
        </p:blipFill>
        <p:spPr bwMode="auto">
          <a:xfrm>
            <a:off x="586445" y="273753"/>
            <a:ext cx="3558243" cy="94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5"/>
          <p:cNvSpPr>
            <a:spLocks noGrp="1"/>
          </p:cNvSpPr>
          <p:nvPr>
            <p:ph type="title" idx="4294967295"/>
          </p:nvPr>
        </p:nvSpPr>
        <p:spPr>
          <a:xfrm>
            <a:off x="586445" y="1403797"/>
            <a:ext cx="9034073" cy="605307"/>
          </a:xfrm>
        </p:spPr>
        <p:txBody>
          <a:bodyPr>
            <a:normAutofit/>
          </a:bodyPr>
          <a:lstStyle/>
          <a:p>
            <a:endParaRPr lang="de-AT" dirty="0"/>
          </a:p>
        </p:txBody>
      </p:sp>
      <p:sp>
        <p:nvSpPr>
          <p:cNvPr id="7" name="Inhaltsplatzhalter 6"/>
          <p:cNvSpPr>
            <a:spLocks noGrp="1"/>
          </p:cNvSpPr>
          <p:nvPr>
            <p:ph idx="4294967295"/>
          </p:nvPr>
        </p:nvSpPr>
        <p:spPr>
          <a:xfrm flipV="1">
            <a:off x="112526" y="1970435"/>
            <a:ext cx="8426167" cy="7730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de-AT" b="1" dirty="0" smtClean="0"/>
          </a:p>
        </p:txBody>
      </p:sp>
      <p:sp>
        <p:nvSpPr>
          <p:cNvPr id="11" name="Datumsplatzhalter 2"/>
          <p:cNvSpPr>
            <a:spLocks noGrp="1"/>
          </p:cNvSpPr>
          <p:nvPr>
            <p:ph type="dt" sz="half" idx="10"/>
          </p:nvPr>
        </p:nvSpPr>
        <p:spPr>
          <a:xfrm>
            <a:off x="681038" y="6488432"/>
            <a:ext cx="2228850" cy="365125"/>
          </a:xfrm>
        </p:spPr>
        <p:txBody>
          <a:bodyPr/>
          <a:lstStyle/>
          <a:p>
            <a:r>
              <a:rPr lang="de-DE" dirty="0" smtClean="0"/>
              <a:t>Sonja Katrina Brauner</a:t>
            </a:r>
            <a:endParaRPr lang="de-AT" dirty="0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996113" y="6488432"/>
            <a:ext cx="2228850" cy="365125"/>
          </a:xfrm>
        </p:spPr>
        <p:txBody>
          <a:bodyPr/>
          <a:lstStyle/>
          <a:p>
            <a:fld id="{98D67915-4D6E-4D2C-8542-EB5B89EFB7C0}" type="slidenum">
              <a:rPr lang="de-AT" smtClean="0"/>
              <a:t>12</a:t>
            </a:fld>
            <a:endParaRPr lang="de-AT" dirty="0"/>
          </a:p>
        </p:txBody>
      </p:sp>
      <p:pic>
        <p:nvPicPr>
          <p:cNvPr id="15" name="Picture 2" descr="web_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684"/>
          <a:stretch>
            <a:fillRect/>
          </a:stretch>
        </p:blipFill>
        <p:spPr bwMode="auto">
          <a:xfrm>
            <a:off x="535531" y="193818"/>
            <a:ext cx="3558243" cy="94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hteck 15"/>
          <p:cNvSpPr/>
          <p:nvPr/>
        </p:nvSpPr>
        <p:spPr>
          <a:xfrm>
            <a:off x="2940025" y="936033"/>
            <a:ext cx="2406756" cy="7818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1095937" y="1078798"/>
            <a:ext cx="7714125" cy="66540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altLang="de-DE" sz="3600" b="1" dirty="0" smtClean="0"/>
              <a:t>                      </a:t>
            </a:r>
            <a:r>
              <a:rPr lang="de-AT" altLang="de-DE" sz="2800" b="1" dirty="0" smtClean="0"/>
              <a:t>Bindung</a:t>
            </a:r>
            <a:endParaRPr lang="de-AT" altLang="de-DE" sz="2800" b="1" dirty="0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3886200" y="3614139"/>
            <a:ext cx="2133600" cy="685800"/>
          </a:xfrm>
          <a:prstGeom prst="rect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2400">
              <a:latin typeface="Rockwell" panose="02060603020205020403" pitchFamily="18" charset="0"/>
            </a:endParaRPr>
          </a:p>
        </p:txBody>
      </p:sp>
      <p:sp>
        <p:nvSpPr>
          <p:cNvPr id="19" name="WordArt 4"/>
          <p:cNvSpPr>
            <a:spLocks noChangeArrowheads="1" noChangeShapeType="1" noTextEdit="1"/>
          </p:cNvSpPr>
          <p:nvPr/>
        </p:nvSpPr>
        <p:spPr bwMode="auto">
          <a:xfrm>
            <a:off x="4006264" y="3640822"/>
            <a:ext cx="1893471" cy="63243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AT" sz="3600" b="1" kern="10" dirty="0" smtClean="0">
                <a:solidFill>
                  <a:schemeClr val="bg1"/>
                </a:solidFill>
              </a:rPr>
              <a:t>KIND</a:t>
            </a:r>
            <a:endParaRPr lang="de-AT" sz="3600" b="1" kern="10" dirty="0">
              <a:solidFill>
                <a:schemeClr val="bg1"/>
              </a:solidFill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6130344" y="4353006"/>
            <a:ext cx="345776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de-AT" altLang="de-DE" sz="2800" dirty="0">
                <a:latin typeface="Arial" panose="020B0604020202020204" pitchFamily="34" charset="0"/>
              </a:rPr>
              <a:t>emotional - unsicher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721195" y="3849139"/>
            <a:ext cx="208912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de-AT" altLang="de-DE" sz="2800" dirty="0">
                <a:latin typeface="Arial" panose="020B0604020202020204" pitchFamily="34" charset="0"/>
              </a:rPr>
              <a:t>unsicher - ambivalent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368602" y="1857573"/>
            <a:ext cx="298124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de-AT" altLang="de-DE" sz="2800" dirty="0">
                <a:latin typeface="Arial" panose="020B0604020202020204" pitchFamily="34" charset="0"/>
              </a:rPr>
              <a:t>desorientiert - desorganisiert</a:t>
            </a:r>
          </a:p>
        </p:txBody>
      </p:sp>
      <p:pic>
        <p:nvPicPr>
          <p:cNvPr id="23" name="Picture 2" descr="http://1.bp.blogspot.com/-aOarslpnKwQ/Tw9benFD5oI/AAAAAAAAAbo/SVUiEoBZnYU/s1600/Fotolia_20180244_X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108" y="4876226"/>
            <a:ext cx="2105501" cy="1366128"/>
          </a:xfrm>
          <a:prstGeom prst="parallelogram">
            <a:avLst>
              <a:gd name="adj" fmla="val 4479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s://justiceforraymond.files.wordpress.com/2014/07/reaching-hand-e1404224881120.jpg?w=5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609" y="4876226"/>
            <a:ext cx="1929231" cy="162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 descr="Bildergebnis für outreaching ha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742" y="2811680"/>
            <a:ext cx="2000967" cy="1333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1.bp.blogspot.com/-aOarslpnKwQ/Tw9benFD5oI/AAAAAAAAAbo/SVUiEoBZnYU/s1600/Fotolia_20180244_X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13" y="2334626"/>
            <a:ext cx="2202418" cy="1429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569812" y="1857572"/>
            <a:ext cx="302279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de-AT" altLang="de-DE" sz="2800" dirty="0" smtClean="0">
                <a:latin typeface="Arial" panose="020B0604020202020204" pitchFamily="34" charset="0"/>
              </a:rPr>
              <a:t>emotional </a:t>
            </a:r>
            <a:r>
              <a:rPr lang="de-AT" altLang="de-DE" sz="2800" dirty="0">
                <a:latin typeface="Arial" panose="020B0604020202020204" pitchFamily="34" charset="0"/>
              </a:rPr>
              <a:t>- sicher</a:t>
            </a:r>
          </a:p>
        </p:txBody>
      </p:sp>
      <p:pic>
        <p:nvPicPr>
          <p:cNvPr id="28" name="Picture 8" descr="http://randfonteinherald.co.za/wp-content/uploads/sites/3/2016/11/violence_3870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42" y="4876226"/>
            <a:ext cx="1821504" cy="1366128"/>
          </a:xfrm>
          <a:prstGeom prst="parallelogram">
            <a:avLst>
              <a:gd name="adj" fmla="val 44797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84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13</a:t>
            </a:fld>
            <a:endParaRPr lang="de-AT"/>
          </a:p>
        </p:txBody>
      </p:sp>
      <p:pic>
        <p:nvPicPr>
          <p:cNvPr id="9" name="Picture 2" descr="web_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684"/>
          <a:stretch>
            <a:fillRect/>
          </a:stretch>
        </p:blipFill>
        <p:spPr bwMode="auto">
          <a:xfrm>
            <a:off x="586445" y="273753"/>
            <a:ext cx="3558243" cy="94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>
          <a:xfrm>
            <a:off x="4953000" y="1924596"/>
            <a:ext cx="46556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AT" sz="20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7617" y="1632967"/>
            <a:ext cx="3863093" cy="339809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0017" y="1785367"/>
            <a:ext cx="3863093" cy="3398091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4952999" y="2472744"/>
            <a:ext cx="365008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de-AT" dirty="0"/>
              <a:t>„Wir sind nicht nur verantwortlich, für das, was wir tun, sondern auch für das, was wir nicht tun“</a:t>
            </a:r>
          </a:p>
          <a:p>
            <a:pPr>
              <a:lnSpc>
                <a:spcPct val="120000"/>
              </a:lnSpc>
            </a:pPr>
            <a:r>
              <a:rPr lang="de-AT" dirty="0"/>
              <a:t>- Molière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5014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14</a:t>
            </a:fld>
            <a:endParaRPr lang="de-AT"/>
          </a:p>
        </p:txBody>
      </p:sp>
      <p:sp>
        <p:nvSpPr>
          <p:cNvPr id="52" name="Rechteck 51"/>
          <p:cNvSpPr/>
          <p:nvPr/>
        </p:nvSpPr>
        <p:spPr>
          <a:xfrm>
            <a:off x="3652591" y="683343"/>
            <a:ext cx="2406756" cy="7818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extfeld 1"/>
          <p:cNvSpPr txBox="1"/>
          <p:nvPr/>
        </p:nvSpPr>
        <p:spPr>
          <a:xfrm>
            <a:off x="1080373" y="2058352"/>
            <a:ext cx="7551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/>
              <a:t>Vielen Dank für Ihre Aufmerksamkeit!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080371" y="2955258"/>
            <a:ext cx="3899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Kontakt: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1080372" y="3506068"/>
            <a:ext cx="59157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Sonja </a:t>
            </a:r>
            <a:r>
              <a:rPr lang="de-AT" b="1" dirty="0" smtClean="0"/>
              <a:t>Katrina </a:t>
            </a:r>
            <a:r>
              <a:rPr lang="de-AT" b="1" dirty="0"/>
              <a:t>Brauner</a:t>
            </a:r>
          </a:p>
          <a:p>
            <a:r>
              <a:rPr lang="de-AT" dirty="0"/>
              <a:t>Tel: +43 650 577 14 </a:t>
            </a:r>
            <a:r>
              <a:rPr lang="de-AT" dirty="0" smtClean="0"/>
              <a:t>18</a:t>
            </a:r>
          </a:p>
          <a:p>
            <a:r>
              <a:rPr lang="de-AT" dirty="0" smtClean="0"/>
              <a:t>sonjabrauner@yahoo.com</a:t>
            </a:r>
            <a:endParaRPr lang="de-AT" dirty="0"/>
          </a:p>
          <a:p>
            <a:r>
              <a:rPr lang="de-AT" dirty="0"/>
              <a:t>traumart@outlook.com</a:t>
            </a:r>
          </a:p>
          <a:p>
            <a:r>
              <a:rPr lang="de-AT" dirty="0"/>
              <a:t>www.psychotherapie-sonja-brauner.at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</p:txBody>
      </p:sp>
      <p:pic>
        <p:nvPicPr>
          <p:cNvPr id="9" name="Picture 2" descr="web_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684"/>
          <a:stretch>
            <a:fillRect/>
          </a:stretch>
        </p:blipFill>
        <p:spPr bwMode="auto">
          <a:xfrm>
            <a:off x="586445" y="273753"/>
            <a:ext cx="3558243" cy="94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74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2</a:t>
            </a:fld>
            <a:endParaRPr lang="de-AT"/>
          </a:p>
        </p:txBody>
      </p:sp>
      <p:pic>
        <p:nvPicPr>
          <p:cNvPr id="12" name="Picture 2" descr="web_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684"/>
          <a:stretch>
            <a:fillRect/>
          </a:stretch>
        </p:blipFill>
        <p:spPr bwMode="auto">
          <a:xfrm>
            <a:off x="586445" y="273753"/>
            <a:ext cx="3558243" cy="94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340748" y="1812187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dirty="0" smtClean="0"/>
              <a:t>   </a:t>
            </a:r>
            <a:endParaRPr lang="de-AT" sz="2400" dirty="0"/>
          </a:p>
        </p:txBody>
      </p:sp>
      <p:sp>
        <p:nvSpPr>
          <p:cNvPr id="11" name="Foliennummernplatzhalter 3"/>
          <p:cNvSpPr txBox="1">
            <a:spLocks/>
          </p:cNvSpPr>
          <p:nvPr/>
        </p:nvSpPr>
        <p:spPr>
          <a:xfrm>
            <a:off x="6996113" y="648843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1000" kern="1200">
                <a:solidFill>
                  <a:srgbClr val="555557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D67915-4D6E-4D2C-8542-EB5B89EFB7C0}" type="slidenum">
              <a:rPr lang="de-AT" smtClean="0"/>
              <a:pPr/>
              <a:t>2</a:t>
            </a:fld>
            <a:endParaRPr lang="de-AT"/>
          </a:p>
        </p:txBody>
      </p:sp>
      <p:sp>
        <p:nvSpPr>
          <p:cNvPr id="14" name="Rechteck 13"/>
          <p:cNvSpPr/>
          <p:nvPr/>
        </p:nvSpPr>
        <p:spPr>
          <a:xfrm>
            <a:off x="560521" y="1931831"/>
            <a:ext cx="87766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DE" sz="2400" b="1" i="1" dirty="0">
                <a:solidFill>
                  <a:srgbClr val="464648"/>
                </a:solidFill>
              </a:rPr>
              <a:t> </a:t>
            </a:r>
            <a:r>
              <a:rPr lang="de-AT" sz="2400" b="1" dirty="0">
                <a:solidFill>
                  <a:srgbClr val="464648"/>
                </a:solidFill>
                <a:latin typeface="Calibri" pitchFamily="34" charset="0"/>
              </a:rPr>
              <a:t>Aggression</a:t>
            </a:r>
            <a:r>
              <a:rPr lang="de-AT" sz="2400" dirty="0">
                <a:solidFill>
                  <a:srgbClr val="464648"/>
                </a:solidFill>
                <a:latin typeface="Calibri" pitchFamily="34" charset="0"/>
              </a:rPr>
              <a:t> </a:t>
            </a:r>
            <a:r>
              <a:rPr lang="de-AT" sz="2400" dirty="0" smtClean="0">
                <a:solidFill>
                  <a:srgbClr val="464648"/>
                </a:solidFill>
                <a:latin typeface="Calibri" pitchFamily="34" charset="0"/>
              </a:rPr>
              <a:t>(lateinisch</a:t>
            </a:r>
            <a:r>
              <a:rPr lang="de-AT" sz="2400" dirty="0">
                <a:solidFill>
                  <a:srgbClr val="464648"/>
                </a:solidFill>
                <a:latin typeface="Calibri" pitchFamily="34" charset="0"/>
              </a:rPr>
              <a:t> </a:t>
            </a:r>
            <a:r>
              <a:rPr lang="de-AT" sz="2400" i="1" dirty="0" err="1">
                <a:solidFill>
                  <a:srgbClr val="464648"/>
                </a:solidFill>
                <a:latin typeface="Calibri" pitchFamily="34" charset="0"/>
              </a:rPr>
              <a:t>aggressiō</a:t>
            </a:r>
            <a:r>
              <a:rPr lang="de-AT" sz="2400" dirty="0">
                <a:solidFill>
                  <a:srgbClr val="464648"/>
                </a:solidFill>
                <a:latin typeface="Calibri" pitchFamily="34" charset="0"/>
              </a:rPr>
              <a:t> vom </a:t>
            </a:r>
            <a:r>
              <a:rPr lang="de-AT" sz="2400" dirty="0" err="1" smtClean="0">
                <a:solidFill>
                  <a:srgbClr val="464648"/>
                </a:solidFill>
                <a:latin typeface="Calibri" pitchFamily="34" charset="0"/>
              </a:rPr>
              <a:t>Deponens</a:t>
            </a:r>
            <a:r>
              <a:rPr lang="de-AT" sz="2400" dirty="0" smtClean="0">
                <a:solidFill>
                  <a:srgbClr val="464648"/>
                </a:solidFill>
                <a:latin typeface="Calibri" pitchFamily="34" charset="0"/>
              </a:rPr>
              <a:t> </a:t>
            </a:r>
            <a:r>
              <a:rPr lang="de-AT" sz="2400" i="1" dirty="0" err="1" smtClean="0">
                <a:solidFill>
                  <a:srgbClr val="464648"/>
                </a:solidFill>
                <a:latin typeface="Calibri" pitchFamily="34" charset="0"/>
              </a:rPr>
              <a:t>aggredī</a:t>
            </a:r>
            <a:r>
              <a:rPr lang="de-AT" sz="2400" dirty="0">
                <a:solidFill>
                  <a:srgbClr val="464648"/>
                </a:solidFill>
                <a:latin typeface="Calibri" pitchFamily="34" charset="0"/>
              </a:rPr>
              <a:t> sich zubewegen auf [</a:t>
            </a:r>
            <a:r>
              <a:rPr lang="de-AT" sz="2400" dirty="0" err="1">
                <a:solidFill>
                  <a:srgbClr val="464648"/>
                </a:solidFill>
                <a:latin typeface="Calibri" pitchFamily="34" charset="0"/>
              </a:rPr>
              <a:t>etw</a:t>
            </a:r>
            <a:r>
              <a:rPr lang="de-AT" sz="2400" dirty="0">
                <a:solidFill>
                  <a:srgbClr val="464648"/>
                </a:solidFill>
                <a:latin typeface="Calibri" pitchFamily="34" charset="0"/>
              </a:rPr>
              <a:t>./</a:t>
            </a:r>
            <a:r>
              <a:rPr lang="de-AT" sz="2400" dirty="0" err="1">
                <a:solidFill>
                  <a:srgbClr val="464648"/>
                </a:solidFill>
                <a:latin typeface="Calibri" pitchFamily="34" charset="0"/>
              </a:rPr>
              <a:t>jdn</a:t>
            </a:r>
            <a:r>
              <a:rPr lang="de-AT" sz="2400" dirty="0">
                <a:solidFill>
                  <a:srgbClr val="464648"/>
                </a:solidFill>
                <a:latin typeface="Calibri" pitchFamily="34" charset="0"/>
              </a:rPr>
              <a:t>.]; heranschreiten; sich nähern; angreifen) ist eine feindselig angreifende Verhaltensweise eines Organismus. Sie ist ein biologisch in Tieren und </a:t>
            </a:r>
            <a:r>
              <a:rPr lang="de-AT" sz="2400" dirty="0" smtClean="0">
                <a:solidFill>
                  <a:srgbClr val="464648"/>
                </a:solidFill>
                <a:latin typeface="Calibri" pitchFamily="34" charset="0"/>
              </a:rPr>
              <a:t>Menschen verankertes</a:t>
            </a:r>
            <a:r>
              <a:rPr lang="de-AT" sz="2400" dirty="0">
                <a:solidFill>
                  <a:srgbClr val="464648"/>
                </a:solidFill>
                <a:latin typeface="Calibri" pitchFamily="34" charset="0"/>
              </a:rPr>
              <a:t> </a:t>
            </a:r>
            <a:r>
              <a:rPr lang="de-AT" sz="2400" dirty="0" smtClean="0">
                <a:solidFill>
                  <a:srgbClr val="464648"/>
                </a:solidFill>
                <a:latin typeface="Calibri" pitchFamily="34" charset="0"/>
              </a:rPr>
              <a:t>Verhaltensmuster</a:t>
            </a:r>
            <a:r>
              <a:rPr lang="de-AT" sz="2400" dirty="0">
                <a:solidFill>
                  <a:srgbClr val="464648"/>
                </a:solidFill>
                <a:latin typeface="Calibri" pitchFamily="34" charset="0"/>
              </a:rPr>
              <a:t> zur Verteidigung oder Gewinnung von </a:t>
            </a:r>
            <a:r>
              <a:rPr lang="de-AT" sz="2400" dirty="0" smtClean="0">
                <a:solidFill>
                  <a:srgbClr val="464648"/>
                </a:solidFill>
                <a:latin typeface="Calibri" pitchFamily="34" charset="0"/>
              </a:rPr>
              <a:t>Ressourcen und </a:t>
            </a:r>
            <a:r>
              <a:rPr lang="de-AT" sz="2400" dirty="0">
                <a:solidFill>
                  <a:srgbClr val="464648"/>
                </a:solidFill>
                <a:latin typeface="Calibri" pitchFamily="34" charset="0"/>
              </a:rPr>
              <a:t>zur Bewältigung potenziell gefährlicher Situationen. </a:t>
            </a:r>
            <a:endParaRPr lang="de-AT" sz="2400" dirty="0">
              <a:solidFill>
                <a:srgbClr val="464648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30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3</a:t>
            </a:fld>
            <a:endParaRPr lang="de-AT"/>
          </a:p>
        </p:txBody>
      </p:sp>
      <p:pic>
        <p:nvPicPr>
          <p:cNvPr id="20" name="Picture 2" descr="web_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684"/>
          <a:stretch>
            <a:fillRect/>
          </a:stretch>
        </p:blipFill>
        <p:spPr bwMode="auto">
          <a:xfrm>
            <a:off x="535531" y="193818"/>
            <a:ext cx="3558243" cy="94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3719721" y="3621022"/>
            <a:ext cx="2133600" cy="685800"/>
          </a:xfrm>
          <a:prstGeom prst="rect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 dirty="0"/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1066284" y="2393480"/>
            <a:ext cx="1568450" cy="5572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AT" altLang="de-DE" sz="2800" dirty="0" err="1">
                <a:latin typeface="Arial" panose="020B0604020202020204" pitchFamily="34" charset="0"/>
              </a:rPr>
              <a:t>No</a:t>
            </a:r>
            <a:r>
              <a:rPr lang="de-AT" altLang="de-DE" sz="2800" dirty="0">
                <a:latin typeface="Arial" panose="020B0604020202020204" pitchFamily="34" charset="0"/>
              </a:rPr>
              <a:t> Fight</a:t>
            </a:r>
          </a:p>
        </p:txBody>
      </p:sp>
      <p:sp>
        <p:nvSpPr>
          <p:cNvPr id="39" name="Text Box 6"/>
          <p:cNvSpPr txBox="1">
            <a:spLocks noChangeArrowheads="1"/>
          </p:cNvSpPr>
          <p:nvPr/>
        </p:nvSpPr>
        <p:spPr bwMode="auto">
          <a:xfrm>
            <a:off x="3971825" y="2387328"/>
            <a:ext cx="1687940" cy="52322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AT" altLang="de-DE" sz="2800" dirty="0" err="1">
                <a:latin typeface="Arial" panose="020B0604020202020204" pitchFamily="34" charset="0"/>
              </a:rPr>
              <a:t>No</a:t>
            </a:r>
            <a:r>
              <a:rPr lang="de-AT" altLang="de-DE" sz="2800" dirty="0">
                <a:latin typeface="Arial" panose="020B0604020202020204" pitchFamily="34" charset="0"/>
              </a:rPr>
              <a:t> Flight</a:t>
            </a:r>
          </a:p>
        </p:txBody>
      </p: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6785319" y="2387328"/>
            <a:ext cx="1580509" cy="52322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AT" altLang="de-DE" sz="2800" dirty="0" err="1">
                <a:latin typeface="Arial" panose="020B0604020202020204" pitchFamily="34" charset="0"/>
              </a:rPr>
              <a:t>Freeze</a:t>
            </a:r>
            <a:endParaRPr lang="de-AT" altLang="de-DE" sz="2800" dirty="0">
              <a:latin typeface="Arial" panose="020B0604020202020204" pitchFamily="34" charset="0"/>
            </a:endParaRPr>
          </a:p>
        </p:txBody>
      </p:sp>
      <p:sp>
        <p:nvSpPr>
          <p:cNvPr id="41" name="Line 8"/>
          <p:cNvSpPr>
            <a:spLocks noChangeShapeType="1"/>
          </p:cNvSpPr>
          <p:nvPr/>
        </p:nvSpPr>
        <p:spPr bwMode="auto">
          <a:xfrm flipH="1">
            <a:off x="2464450" y="1628664"/>
            <a:ext cx="11430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42" name="Line 9"/>
          <p:cNvSpPr>
            <a:spLocks noChangeShapeType="1"/>
          </p:cNvSpPr>
          <p:nvPr/>
        </p:nvSpPr>
        <p:spPr bwMode="auto">
          <a:xfrm flipH="1">
            <a:off x="4733805" y="1601773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43" name="Line 10"/>
          <p:cNvSpPr>
            <a:spLocks noChangeShapeType="1"/>
          </p:cNvSpPr>
          <p:nvPr/>
        </p:nvSpPr>
        <p:spPr bwMode="auto">
          <a:xfrm>
            <a:off x="5659765" y="1682847"/>
            <a:ext cx="963568" cy="55751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44" name="Line 11"/>
          <p:cNvSpPr>
            <a:spLocks noChangeShapeType="1"/>
          </p:cNvSpPr>
          <p:nvPr/>
        </p:nvSpPr>
        <p:spPr bwMode="auto">
          <a:xfrm flipH="1">
            <a:off x="4729444" y="3055448"/>
            <a:ext cx="4360" cy="58014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45" name="Line 12"/>
          <p:cNvSpPr>
            <a:spLocks noChangeShapeType="1"/>
          </p:cNvSpPr>
          <p:nvPr/>
        </p:nvSpPr>
        <p:spPr bwMode="auto">
          <a:xfrm flipH="1">
            <a:off x="5970731" y="3063808"/>
            <a:ext cx="137160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46" name="Line 13"/>
          <p:cNvSpPr>
            <a:spLocks noChangeShapeType="1"/>
          </p:cNvSpPr>
          <p:nvPr/>
        </p:nvSpPr>
        <p:spPr bwMode="auto">
          <a:xfrm>
            <a:off x="1956347" y="3165543"/>
            <a:ext cx="160020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47" name="AutoShape 20"/>
          <p:cNvSpPr>
            <a:spLocks noChangeArrowheads="1"/>
          </p:cNvSpPr>
          <p:nvPr/>
        </p:nvSpPr>
        <p:spPr bwMode="auto">
          <a:xfrm>
            <a:off x="394167" y="4346079"/>
            <a:ext cx="2976562" cy="1575044"/>
          </a:xfrm>
          <a:prstGeom prst="wedgeEllipseCallout">
            <a:avLst>
              <a:gd name="adj1" fmla="val 53551"/>
              <a:gd name="adj2" fmla="val -60116"/>
            </a:avLst>
          </a:prstGeom>
          <a:gradFill rotWithShape="0">
            <a:gsLst>
              <a:gs pos="0">
                <a:schemeClr val="bg1"/>
              </a:gs>
              <a:gs pos="100000">
                <a:srgbClr val="CC3300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AT" altLang="de-DE" dirty="0">
                <a:latin typeface="Arial" panose="020B0604020202020204" pitchFamily="34" charset="0"/>
              </a:rPr>
              <a:t>Unterordnung</a:t>
            </a:r>
            <a:br>
              <a:rPr lang="de-AT" altLang="de-DE" dirty="0">
                <a:latin typeface="Arial" panose="020B0604020202020204" pitchFamily="34" charset="0"/>
              </a:rPr>
            </a:br>
            <a:r>
              <a:rPr lang="de-AT" altLang="de-DE" sz="2000" dirty="0">
                <a:latin typeface="Arial" panose="020B0604020202020204" pitchFamily="34" charset="0"/>
              </a:rPr>
              <a:t>= </a:t>
            </a:r>
          </a:p>
          <a:p>
            <a:pPr algn="ctr" eaLnBrk="1" hangingPunct="1"/>
            <a:r>
              <a:rPr lang="de-AT" altLang="de-DE" dirty="0">
                <a:latin typeface="Arial" panose="020B0604020202020204" pitchFamily="34" charset="0"/>
              </a:rPr>
              <a:t>Submission</a:t>
            </a:r>
          </a:p>
        </p:txBody>
      </p:sp>
      <p:sp>
        <p:nvSpPr>
          <p:cNvPr id="48" name="AutoShape 21"/>
          <p:cNvSpPr>
            <a:spLocks noChangeArrowheads="1"/>
          </p:cNvSpPr>
          <p:nvPr/>
        </p:nvSpPr>
        <p:spPr bwMode="auto">
          <a:xfrm>
            <a:off x="3719721" y="5447344"/>
            <a:ext cx="2857500" cy="652463"/>
          </a:xfrm>
          <a:prstGeom prst="wedgeEllipseCallout">
            <a:avLst>
              <a:gd name="adj1" fmla="val -11606"/>
              <a:gd name="adj2" fmla="val -209366"/>
            </a:avLst>
          </a:prstGeom>
          <a:gradFill rotWithShape="0">
            <a:gsLst>
              <a:gs pos="0">
                <a:schemeClr val="bg1"/>
              </a:gs>
              <a:gs pos="100000">
                <a:srgbClr val="CC3300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AT" altLang="de-DE" sz="2800" dirty="0">
                <a:latin typeface="Arial" panose="020B0604020202020204" pitchFamily="34" charset="0"/>
              </a:rPr>
              <a:t>Fragmente</a:t>
            </a:r>
          </a:p>
        </p:txBody>
      </p:sp>
      <p:sp>
        <p:nvSpPr>
          <p:cNvPr id="49" name="AutoShape 21"/>
          <p:cNvSpPr>
            <a:spLocks noChangeArrowheads="1"/>
          </p:cNvSpPr>
          <p:nvPr/>
        </p:nvSpPr>
        <p:spPr bwMode="auto">
          <a:xfrm>
            <a:off x="6217996" y="4210990"/>
            <a:ext cx="3021012" cy="1048871"/>
          </a:xfrm>
          <a:prstGeom prst="wedgeEllipseCallout">
            <a:avLst>
              <a:gd name="adj1" fmla="val -57009"/>
              <a:gd name="adj2" fmla="val -54171"/>
            </a:avLst>
          </a:prstGeom>
          <a:gradFill rotWithShape="0">
            <a:gsLst>
              <a:gs pos="0">
                <a:schemeClr val="bg1"/>
              </a:gs>
              <a:gs pos="100000">
                <a:srgbClr val="CC3300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anose="02060603020205020403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AT" altLang="de-DE" dirty="0">
                <a:latin typeface="Arial" panose="020B0604020202020204" pitchFamily="34" charset="0"/>
              </a:rPr>
              <a:t>Dissoziation / Amnesie</a:t>
            </a:r>
          </a:p>
        </p:txBody>
      </p:sp>
      <p:sp>
        <p:nvSpPr>
          <p:cNvPr id="50" name="Rechteck 49"/>
          <p:cNvSpPr/>
          <p:nvPr/>
        </p:nvSpPr>
        <p:spPr>
          <a:xfrm>
            <a:off x="3468009" y="3647342"/>
            <a:ext cx="258681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altLang="de-DE" sz="32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Mensch</a:t>
            </a:r>
            <a:endParaRPr lang="de-AT" sz="32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52" name="Rechteck 51"/>
          <p:cNvSpPr/>
          <p:nvPr/>
        </p:nvSpPr>
        <p:spPr>
          <a:xfrm>
            <a:off x="3652589" y="683343"/>
            <a:ext cx="2406756" cy="7818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4" name="Titel 1"/>
          <p:cNvSpPr>
            <a:spLocks noGrp="1"/>
          </p:cNvSpPr>
          <p:nvPr>
            <p:ph type="title"/>
          </p:nvPr>
        </p:nvSpPr>
        <p:spPr>
          <a:xfrm>
            <a:off x="3754484" y="898880"/>
            <a:ext cx="1905281" cy="729306"/>
          </a:xfrm>
        </p:spPr>
        <p:txBody>
          <a:bodyPr>
            <a:normAutofit/>
          </a:bodyPr>
          <a:lstStyle/>
          <a:p>
            <a:r>
              <a:rPr lang="de-AT" sz="3600" b="1" dirty="0"/>
              <a:t>Trauma</a:t>
            </a:r>
          </a:p>
        </p:txBody>
      </p:sp>
    </p:spTree>
    <p:extLst>
      <p:ext uri="{BB962C8B-B14F-4D97-AF65-F5344CB8AC3E}">
        <p14:creationId xmlns:p14="http://schemas.microsoft.com/office/powerpoint/2010/main" val="343247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6" descr="http://www.clipartbest.com/cliparts/aiq/b5G/aiqb5GEqT.svg"/>
          <p:cNvSpPr>
            <a:spLocks noChangeAspect="1" noChangeArrowheads="1"/>
          </p:cNvSpPr>
          <p:nvPr/>
        </p:nvSpPr>
        <p:spPr bwMode="auto">
          <a:xfrm>
            <a:off x="182298" y="-182563"/>
            <a:ext cx="3302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171" name="AutoShape 8" descr="http://www.clipartbest.com/cliparts/aiq/b5G/aiqb5GEqT.svg"/>
          <p:cNvSpPr>
            <a:spLocks noChangeAspect="1" noChangeArrowheads="1"/>
          </p:cNvSpPr>
          <p:nvPr/>
        </p:nvSpPr>
        <p:spPr bwMode="auto">
          <a:xfrm>
            <a:off x="347398" y="-30163"/>
            <a:ext cx="3302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172" name="AutoShape 10" descr="http://www.clipartbest.com/cliparts/aiq/b5G/aiqb5GEqT.svg"/>
          <p:cNvSpPr>
            <a:spLocks noChangeAspect="1" noChangeArrowheads="1"/>
          </p:cNvSpPr>
          <p:nvPr/>
        </p:nvSpPr>
        <p:spPr bwMode="auto">
          <a:xfrm>
            <a:off x="512498" y="122238"/>
            <a:ext cx="330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173" name="AutoShape 12" descr="http://www.clipartbest.com/cliparts/aiq/b5G/aiqb5GEqT.svg"/>
          <p:cNvSpPr>
            <a:spLocks noChangeAspect="1" noChangeArrowheads="1"/>
          </p:cNvSpPr>
          <p:nvPr/>
        </p:nvSpPr>
        <p:spPr bwMode="auto">
          <a:xfrm>
            <a:off x="677598" y="274638"/>
            <a:ext cx="330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7174" name="Picture 15" descr="http://4.bp.blogspot.com/-9oRLMgYcDbA/UugMuYCt1OI/AAAAAAAAGPc/hM7bUQy60r4/s1600/Silhouettes-BlkOutl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76" b="17577"/>
          <a:stretch>
            <a:fillRect/>
          </a:stretch>
        </p:blipFill>
        <p:spPr bwMode="auto">
          <a:xfrm>
            <a:off x="350837" y="274641"/>
            <a:ext cx="6007233" cy="624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75" name="Picture 19" descr="http://www.clipartlord.com/wp-content/uploads/2013/04/fire-truck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722" y="2765434"/>
            <a:ext cx="1976041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llipse 6"/>
          <p:cNvSpPr/>
          <p:nvPr/>
        </p:nvSpPr>
        <p:spPr>
          <a:xfrm>
            <a:off x="1967029" y="2622516"/>
            <a:ext cx="468052" cy="432047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3000">
                <a:srgbClr val="53CCEF">
                  <a:alpha val="41000"/>
                </a:srgbClr>
              </a:gs>
              <a:gs pos="20000">
                <a:srgbClr val="00B0F0">
                  <a:alpha val="77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  <p:sp>
        <p:nvSpPr>
          <p:cNvPr id="14" name="Ellipse 13"/>
          <p:cNvSpPr/>
          <p:nvPr/>
        </p:nvSpPr>
        <p:spPr>
          <a:xfrm>
            <a:off x="2534731" y="2622516"/>
            <a:ext cx="468052" cy="432047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3000">
                <a:srgbClr val="53CCEF">
                  <a:alpha val="41000"/>
                </a:srgbClr>
              </a:gs>
              <a:gs pos="20000">
                <a:srgbClr val="00B0F0">
                  <a:alpha val="77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  <p:pic>
        <p:nvPicPr>
          <p:cNvPr id="7182" name="Picture 16" descr="https://openclipart.org/image/2400px/svg_to_png/62923/Graffiti-Solea-burning-hous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854" y="2205047"/>
            <a:ext cx="2770584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3" name="Textfeld 1"/>
          <p:cNvSpPr txBox="1">
            <a:spLocks noChangeArrowheads="1"/>
          </p:cNvSpPr>
          <p:nvPr/>
        </p:nvSpPr>
        <p:spPr bwMode="auto">
          <a:xfrm>
            <a:off x="7262681" y="6597650"/>
            <a:ext cx="247696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de-AT" sz="1100"/>
              <a:t>© www.psychotherapie-sonja-brauner.at</a:t>
            </a:r>
          </a:p>
        </p:txBody>
      </p:sp>
    </p:spTree>
    <p:extLst>
      <p:ext uri="{BB962C8B-B14F-4D97-AF65-F5344CB8AC3E}">
        <p14:creationId xmlns:p14="http://schemas.microsoft.com/office/powerpoint/2010/main" val="3366920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6" dur="2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8" dur="2750" fill="hold"/>
                                        <p:tgtEl>
                                          <p:spTgt spid="45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0" dur="2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5" descr="http://4.bp.blogspot.com/-9oRLMgYcDbA/UugMuYCt1OI/AAAAAAAAGPc/hM7bUQy60r4/s1600/Silhouettes-BlkOutl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76" b="17577"/>
          <a:stretch>
            <a:fillRect/>
          </a:stretch>
        </p:blipFill>
        <p:spPr bwMode="auto">
          <a:xfrm>
            <a:off x="350837" y="274641"/>
            <a:ext cx="6007233" cy="624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5065" name="Gruppieren 45064"/>
          <p:cNvGrpSpPr>
            <a:grpSpLocks/>
          </p:cNvGrpSpPr>
          <p:nvPr/>
        </p:nvGrpSpPr>
        <p:grpSpPr bwMode="auto">
          <a:xfrm>
            <a:off x="650081" y="531813"/>
            <a:ext cx="2263246" cy="2017648"/>
            <a:chOff x="600501" y="532263"/>
            <a:chExt cx="2088108" cy="2016818"/>
          </a:xfrm>
        </p:grpSpPr>
        <p:sp>
          <p:nvSpPr>
            <p:cNvPr id="27" name="Freihandform 26"/>
            <p:cNvSpPr/>
            <p:nvPr/>
          </p:nvSpPr>
          <p:spPr>
            <a:xfrm>
              <a:off x="600501" y="532263"/>
              <a:ext cx="2088108" cy="2005775"/>
            </a:xfrm>
            <a:custGeom>
              <a:avLst/>
              <a:gdLst>
                <a:gd name="connsiteX0" fmla="*/ 1555845 w 2088108"/>
                <a:gd name="connsiteY0" fmla="*/ 0 h 2006221"/>
                <a:gd name="connsiteX1" fmla="*/ 2088108 w 2088108"/>
                <a:gd name="connsiteY1" fmla="*/ 1951630 h 2006221"/>
                <a:gd name="connsiteX2" fmla="*/ 0 w 2088108"/>
                <a:gd name="connsiteY2" fmla="*/ 2006221 h 2006221"/>
                <a:gd name="connsiteX3" fmla="*/ 81887 w 2088108"/>
                <a:gd name="connsiteY3" fmla="*/ 1501253 h 2006221"/>
                <a:gd name="connsiteX4" fmla="*/ 259308 w 2088108"/>
                <a:gd name="connsiteY4" fmla="*/ 1050877 h 2006221"/>
                <a:gd name="connsiteX5" fmla="*/ 464024 w 2088108"/>
                <a:gd name="connsiteY5" fmla="*/ 709683 h 2006221"/>
                <a:gd name="connsiteX6" fmla="*/ 832514 w 2088108"/>
                <a:gd name="connsiteY6" fmla="*/ 327546 h 2006221"/>
                <a:gd name="connsiteX7" fmla="*/ 1187356 w 2088108"/>
                <a:gd name="connsiteY7" fmla="*/ 109182 h 2006221"/>
                <a:gd name="connsiteX8" fmla="*/ 1378424 w 2088108"/>
                <a:gd name="connsiteY8" fmla="*/ 54591 h 2006221"/>
                <a:gd name="connsiteX9" fmla="*/ 1555845 w 2088108"/>
                <a:gd name="connsiteY9" fmla="*/ 0 h 200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8108" h="2006221">
                  <a:moveTo>
                    <a:pt x="1555845" y="0"/>
                  </a:moveTo>
                  <a:lnTo>
                    <a:pt x="2088108" y="1951630"/>
                  </a:lnTo>
                  <a:lnTo>
                    <a:pt x="0" y="2006221"/>
                  </a:lnTo>
                  <a:lnTo>
                    <a:pt x="81887" y="1501253"/>
                  </a:lnTo>
                  <a:lnTo>
                    <a:pt x="259308" y="1050877"/>
                  </a:lnTo>
                  <a:lnTo>
                    <a:pt x="464024" y="709683"/>
                  </a:lnTo>
                  <a:lnTo>
                    <a:pt x="832514" y="327546"/>
                  </a:lnTo>
                  <a:lnTo>
                    <a:pt x="1187356" y="109182"/>
                  </a:lnTo>
                  <a:lnTo>
                    <a:pt x="1378424" y="54591"/>
                  </a:lnTo>
                  <a:lnTo>
                    <a:pt x="1555845" y="0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>
              <a:solidFill>
                <a:srgbClr val="FF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 dirty="0"/>
            </a:p>
          </p:txBody>
        </p:sp>
        <p:sp>
          <p:nvSpPr>
            <p:cNvPr id="8224" name="Textfeld 45061"/>
            <p:cNvSpPr txBox="1">
              <a:spLocks noChangeArrowheads="1"/>
            </p:cNvSpPr>
            <p:nvPr/>
          </p:nvSpPr>
          <p:spPr bwMode="auto">
            <a:xfrm rot="21418731">
              <a:off x="993190" y="2241431"/>
              <a:ext cx="1285509" cy="30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de-AT" sz="1400">
                  <a:solidFill>
                    <a:srgbClr val="EA8B00"/>
                  </a:solidFill>
                  <a:latin typeface="Arial" charset="0"/>
                  <a:cs typeface="Arial" charset="0"/>
                </a:rPr>
                <a:t>ERINNERUNG</a:t>
              </a:r>
            </a:p>
          </p:txBody>
        </p:sp>
      </p:grpSp>
      <p:grpSp>
        <p:nvGrpSpPr>
          <p:cNvPr id="9228" name="Gruppieren 45066"/>
          <p:cNvGrpSpPr>
            <a:grpSpLocks/>
          </p:cNvGrpSpPr>
          <p:nvPr/>
        </p:nvGrpSpPr>
        <p:grpSpPr bwMode="auto">
          <a:xfrm>
            <a:off x="2457583" y="1109664"/>
            <a:ext cx="3236648" cy="1455722"/>
            <a:chOff x="2320119" y="1037230"/>
            <a:chExt cx="2988860" cy="1455651"/>
          </a:xfrm>
        </p:grpSpPr>
        <p:sp>
          <p:nvSpPr>
            <p:cNvPr id="45059" name="Freihandform 45058"/>
            <p:cNvSpPr/>
            <p:nvPr/>
          </p:nvSpPr>
          <p:spPr>
            <a:xfrm>
              <a:off x="2320119" y="1037230"/>
              <a:ext cx="2988860" cy="1419156"/>
            </a:xfrm>
            <a:custGeom>
              <a:avLst/>
              <a:gdLst>
                <a:gd name="connsiteX0" fmla="*/ 0 w 2988860"/>
                <a:gd name="connsiteY0" fmla="*/ 887104 h 1419367"/>
                <a:gd name="connsiteX1" fmla="*/ 68239 w 2988860"/>
                <a:gd name="connsiteY1" fmla="*/ 1378424 h 1419367"/>
                <a:gd name="connsiteX2" fmla="*/ 2988860 w 2988860"/>
                <a:gd name="connsiteY2" fmla="*/ 1419367 h 1419367"/>
                <a:gd name="connsiteX3" fmla="*/ 2920621 w 2988860"/>
                <a:gd name="connsiteY3" fmla="*/ 723331 h 1419367"/>
                <a:gd name="connsiteX4" fmla="*/ 2920621 w 2988860"/>
                <a:gd name="connsiteY4" fmla="*/ 450376 h 1419367"/>
                <a:gd name="connsiteX5" fmla="*/ 2634018 w 2988860"/>
                <a:gd name="connsiteY5" fmla="*/ 0 h 1419367"/>
                <a:gd name="connsiteX6" fmla="*/ 1487606 w 2988860"/>
                <a:gd name="connsiteY6" fmla="*/ 423080 h 1419367"/>
                <a:gd name="connsiteX7" fmla="*/ 0 w 2988860"/>
                <a:gd name="connsiteY7" fmla="*/ 887104 h 1419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88860" h="1419367">
                  <a:moveTo>
                    <a:pt x="0" y="887104"/>
                  </a:moveTo>
                  <a:lnTo>
                    <a:pt x="68239" y="1378424"/>
                  </a:lnTo>
                  <a:lnTo>
                    <a:pt x="2988860" y="1419367"/>
                  </a:lnTo>
                  <a:lnTo>
                    <a:pt x="2920621" y="723331"/>
                  </a:lnTo>
                  <a:lnTo>
                    <a:pt x="2920621" y="450376"/>
                  </a:lnTo>
                  <a:lnTo>
                    <a:pt x="2634018" y="0"/>
                  </a:lnTo>
                  <a:lnTo>
                    <a:pt x="1487606" y="423080"/>
                  </a:lnTo>
                  <a:lnTo>
                    <a:pt x="0" y="887104"/>
                  </a:lnTo>
                  <a:close/>
                </a:path>
              </a:pathLst>
            </a:custGeom>
            <a:solidFill>
              <a:srgbClr val="92D050">
                <a:alpha val="50000"/>
              </a:srgbClr>
            </a:solidFill>
            <a:ln>
              <a:solidFill>
                <a:srgbClr val="92D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/>
            </a:p>
          </p:txBody>
        </p:sp>
        <p:sp>
          <p:nvSpPr>
            <p:cNvPr id="8222" name="Textfeld 45063"/>
            <p:cNvSpPr txBox="1">
              <a:spLocks noChangeArrowheads="1"/>
            </p:cNvSpPr>
            <p:nvPr/>
          </p:nvSpPr>
          <p:spPr bwMode="auto">
            <a:xfrm>
              <a:off x="3131840" y="2185119"/>
              <a:ext cx="972842" cy="307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de-AT" sz="1400">
                  <a:solidFill>
                    <a:srgbClr val="74B230"/>
                  </a:solidFill>
                  <a:latin typeface="Arial" charset="0"/>
                  <a:cs typeface="Arial" charset="0"/>
                </a:rPr>
                <a:t>PLANUNG</a:t>
              </a:r>
            </a:p>
          </p:txBody>
        </p:sp>
      </p:grpSp>
      <p:pic>
        <p:nvPicPr>
          <p:cNvPr id="45087" name="Picture 31" descr="http://cliparts.co/cliparts/kiM/b8n/kiMb8n9e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111" y="1689104"/>
            <a:ext cx="121417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85" name="Picture 29" descr="http://www.cliparthut.com/clip-arts/89/school-bag-clip-art-8985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5" y="1190625"/>
            <a:ext cx="1140222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35" name="Gruppieren 45067"/>
          <p:cNvGrpSpPr>
            <a:grpSpLocks/>
          </p:cNvGrpSpPr>
          <p:nvPr/>
        </p:nvGrpSpPr>
        <p:grpSpPr bwMode="auto">
          <a:xfrm>
            <a:off x="2440385" y="519114"/>
            <a:ext cx="2853134" cy="1665287"/>
            <a:chOff x="2251881" y="518615"/>
            <a:chExt cx="2634018" cy="1665027"/>
          </a:xfrm>
        </p:grpSpPr>
        <p:sp>
          <p:nvSpPr>
            <p:cNvPr id="45061" name="Freihandform 45060"/>
            <p:cNvSpPr/>
            <p:nvPr/>
          </p:nvSpPr>
          <p:spPr>
            <a:xfrm>
              <a:off x="2251881" y="518615"/>
              <a:ext cx="2634018" cy="1665027"/>
            </a:xfrm>
            <a:custGeom>
              <a:avLst/>
              <a:gdLst>
                <a:gd name="connsiteX0" fmla="*/ 40943 w 2634018"/>
                <a:gd name="connsiteY0" fmla="*/ 1665027 h 1665027"/>
                <a:gd name="connsiteX1" fmla="*/ 1050877 w 2634018"/>
                <a:gd name="connsiteY1" fmla="*/ 1296537 h 1665027"/>
                <a:gd name="connsiteX2" fmla="*/ 1146412 w 2634018"/>
                <a:gd name="connsiteY2" fmla="*/ 1037230 h 1665027"/>
                <a:gd name="connsiteX3" fmla="*/ 2634018 w 2634018"/>
                <a:gd name="connsiteY3" fmla="*/ 504967 h 1665027"/>
                <a:gd name="connsiteX4" fmla="*/ 1924334 w 2634018"/>
                <a:gd name="connsiteY4" fmla="*/ 122830 h 1665027"/>
                <a:gd name="connsiteX5" fmla="*/ 873456 w 2634018"/>
                <a:gd name="connsiteY5" fmla="*/ 54591 h 1665027"/>
                <a:gd name="connsiteX6" fmla="*/ 0 w 2634018"/>
                <a:gd name="connsiteY6" fmla="*/ 0 h 1665027"/>
                <a:gd name="connsiteX7" fmla="*/ 177420 w 2634018"/>
                <a:gd name="connsiteY7" fmla="*/ 736979 h 1665027"/>
                <a:gd name="connsiteX8" fmla="*/ 27295 w 2634018"/>
                <a:gd name="connsiteY8" fmla="*/ 1310185 h 1665027"/>
                <a:gd name="connsiteX9" fmla="*/ 40943 w 2634018"/>
                <a:gd name="connsiteY9" fmla="*/ 1665027 h 166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4018" h="1665027">
                  <a:moveTo>
                    <a:pt x="40943" y="1665027"/>
                  </a:moveTo>
                  <a:lnTo>
                    <a:pt x="1050877" y="1296537"/>
                  </a:lnTo>
                  <a:lnTo>
                    <a:pt x="1146412" y="1037230"/>
                  </a:lnTo>
                  <a:lnTo>
                    <a:pt x="2634018" y="504967"/>
                  </a:lnTo>
                  <a:lnTo>
                    <a:pt x="1924334" y="122830"/>
                  </a:lnTo>
                  <a:lnTo>
                    <a:pt x="873456" y="54591"/>
                  </a:lnTo>
                  <a:lnTo>
                    <a:pt x="0" y="0"/>
                  </a:lnTo>
                  <a:lnTo>
                    <a:pt x="177420" y="736979"/>
                  </a:lnTo>
                  <a:lnTo>
                    <a:pt x="27295" y="1310185"/>
                  </a:lnTo>
                  <a:lnTo>
                    <a:pt x="40943" y="1665027"/>
                  </a:lnTo>
                  <a:close/>
                </a:path>
              </a:pathLst>
            </a:custGeom>
            <a:solidFill>
              <a:srgbClr val="00B0F0">
                <a:alpha val="50000"/>
              </a:srgbClr>
            </a:solidFill>
            <a:ln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/>
            </a:p>
          </p:txBody>
        </p:sp>
        <p:sp>
          <p:nvSpPr>
            <p:cNvPr id="8220" name="Textfeld 45062"/>
            <p:cNvSpPr txBox="1">
              <a:spLocks noChangeArrowheads="1"/>
            </p:cNvSpPr>
            <p:nvPr/>
          </p:nvSpPr>
          <p:spPr bwMode="auto">
            <a:xfrm rot="20306150">
              <a:off x="3681798" y="1019862"/>
              <a:ext cx="974067" cy="307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de-AT" sz="1400">
                  <a:solidFill>
                    <a:srgbClr val="0094C8"/>
                  </a:solidFill>
                  <a:latin typeface="Arial" charset="0"/>
                  <a:cs typeface="Arial" charset="0"/>
                </a:rPr>
                <a:t>SPRACHE</a:t>
              </a:r>
            </a:p>
          </p:txBody>
        </p:sp>
      </p:grpSp>
      <p:sp>
        <p:nvSpPr>
          <p:cNvPr id="13" name="Ovale Legende 12"/>
          <p:cNvSpPr/>
          <p:nvPr/>
        </p:nvSpPr>
        <p:spPr>
          <a:xfrm rot="440389">
            <a:off x="3704431" y="44450"/>
            <a:ext cx="1171179" cy="625475"/>
          </a:xfrm>
          <a:prstGeom prst="wedgeEllipseCallout">
            <a:avLst>
              <a:gd name="adj1" fmla="val 10670"/>
              <a:gd name="adj2" fmla="val 89579"/>
            </a:avLst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de-AT" sz="1600" dirty="0" err="1">
                <a:solidFill>
                  <a:schemeClr val="bg1"/>
                </a:solidFill>
              </a:rPr>
              <a:t>blablablabla</a:t>
            </a:r>
            <a:endParaRPr lang="de-AT" sz="1600" dirty="0">
              <a:solidFill>
                <a:schemeClr val="bg1"/>
              </a:solidFill>
            </a:endParaRPr>
          </a:p>
        </p:txBody>
      </p:sp>
      <p:sp>
        <p:nvSpPr>
          <p:cNvPr id="15" name="Abgerundete rechteckige Legende 14"/>
          <p:cNvSpPr/>
          <p:nvPr/>
        </p:nvSpPr>
        <p:spPr>
          <a:xfrm rot="395547">
            <a:off x="2552171" y="1074747"/>
            <a:ext cx="1129904" cy="358775"/>
          </a:xfrm>
          <a:prstGeom prst="wedgeRoundRectCallout">
            <a:avLst>
              <a:gd name="adj1" fmla="val 76531"/>
              <a:gd name="adj2" fmla="val -14895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AT" b="1" dirty="0" err="1"/>
              <a:t>blabla</a:t>
            </a:r>
            <a:endParaRPr lang="de-AT" b="1" dirty="0"/>
          </a:p>
        </p:txBody>
      </p:sp>
      <p:grpSp>
        <p:nvGrpSpPr>
          <p:cNvPr id="9238" name="Gruppieren 45065"/>
          <p:cNvGrpSpPr>
            <a:grpSpLocks/>
          </p:cNvGrpSpPr>
          <p:nvPr/>
        </p:nvGrpSpPr>
        <p:grpSpPr bwMode="auto">
          <a:xfrm>
            <a:off x="2720715" y="512763"/>
            <a:ext cx="920089" cy="538162"/>
            <a:chOff x="2511348" y="513522"/>
            <a:chExt cx="848932" cy="537805"/>
          </a:xfrm>
        </p:grpSpPr>
        <p:sp>
          <p:nvSpPr>
            <p:cNvPr id="16" name="Rechteckige Legende 15"/>
            <p:cNvSpPr/>
            <p:nvPr/>
          </p:nvSpPr>
          <p:spPr>
            <a:xfrm rot="1015580">
              <a:off x="2511348" y="513522"/>
              <a:ext cx="848932" cy="537805"/>
            </a:xfrm>
            <a:prstGeom prst="wedgeRectCallout">
              <a:avLst>
                <a:gd name="adj1" fmla="val 87917"/>
                <a:gd name="adj2" fmla="val 16429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/>
            </a:p>
          </p:txBody>
        </p:sp>
        <p:pic>
          <p:nvPicPr>
            <p:cNvPr id="8218" name="Picture 21" descr="http://images.clipartpanda.com/hymn-clipart-ecMd9kpcn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92115">
              <a:off x="2603334" y="657538"/>
              <a:ext cx="521626" cy="319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Ovale Legende 20"/>
          <p:cNvSpPr/>
          <p:nvPr/>
        </p:nvSpPr>
        <p:spPr>
          <a:xfrm>
            <a:off x="2976965" y="153988"/>
            <a:ext cx="1246848" cy="625475"/>
          </a:xfrm>
          <a:prstGeom prst="wedgeEllipseCallout">
            <a:avLst>
              <a:gd name="adj1" fmla="val 29927"/>
              <a:gd name="adj2" fmla="val 78967"/>
            </a:avLst>
          </a:prstGeom>
          <a:solidFill>
            <a:srgbClr val="3366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AT" sz="1800" i="1" dirty="0" err="1"/>
              <a:t>blablablabla</a:t>
            </a:r>
            <a:endParaRPr lang="de-AT" sz="1800" i="1" dirty="0"/>
          </a:p>
        </p:txBody>
      </p:sp>
      <p:pic>
        <p:nvPicPr>
          <p:cNvPr id="9251" name="Picture 35" descr="http://www.daviddanielsphotography.com/wp-content/uploads/2013/03/bush-children-portraits-at-provo-orchard-2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1344">
            <a:off x="896017" y="414338"/>
            <a:ext cx="1129903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81" name="Picture 25" descr="http://1.bp.blogspot.com/-0hZ9KMqMs2o/T_WOYTz1N5I/AAAAAAAAAss/er7MoBNDHjo/s1600/This+is+Africa+-+polaroi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209" y="735017"/>
            <a:ext cx="1296723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79" name="Picture 23" descr="http://fourplusanangel.com/wp-content/uploads/2012/09/polaroid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58208">
            <a:off x="639767" y="614363"/>
            <a:ext cx="1281245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75" name="Picture 19" descr="http://www.clipartlord.com/wp-content/uploads/2013/04/fire-truck3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722" y="2765434"/>
            <a:ext cx="1976041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llipse 6"/>
          <p:cNvSpPr/>
          <p:nvPr/>
        </p:nvSpPr>
        <p:spPr>
          <a:xfrm>
            <a:off x="1967029" y="2622516"/>
            <a:ext cx="468052" cy="432047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3000">
                <a:srgbClr val="53CCEF">
                  <a:alpha val="41000"/>
                </a:srgbClr>
              </a:gs>
              <a:gs pos="20000">
                <a:srgbClr val="00B0F0">
                  <a:alpha val="77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  <p:sp>
        <p:nvSpPr>
          <p:cNvPr id="14" name="Ellipse 13"/>
          <p:cNvSpPr/>
          <p:nvPr/>
        </p:nvSpPr>
        <p:spPr>
          <a:xfrm>
            <a:off x="2534731" y="2622516"/>
            <a:ext cx="468052" cy="432047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3000">
                <a:srgbClr val="53CCEF">
                  <a:alpha val="41000"/>
                </a:srgbClr>
              </a:gs>
              <a:gs pos="20000">
                <a:srgbClr val="00B0F0">
                  <a:alpha val="77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  <p:graphicFrame>
        <p:nvGraphicFramePr>
          <p:cNvPr id="33" name="Diagramm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7969063"/>
              </p:ext>
            </p:extLst>
          </p:nvPr>
        </p:nvGraphicFramePr>
        <p:xfrm>
          <a:off x="3602969" y="1149353"/>
          <a:ext cx="1487619" cy="1152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8215" name="Picture 16" descr="https://openclipart.org/image/2400px/svg_to_png/62923/Graffiti-Solea-burning-house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854" y="2205047"/>
            <a:ext cx="2770584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6" name="Textfeld 30"/>
          <p:cNvSpPr txBox="1">
            <a:spLocks noChangeArrowheads="1"/>
          </p:cNvSpPr>
          <p:nvPr/>
        </p:nvSpPr>
        <p:spPr bwMode="auto">
          <a:xfrm>
            <a:off x="7262681" y="6597650"/>
            <a:ext cx="247696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de-AT" sz="1100"/>
              <a:t>© www.psychotherapie-sonja-brauner.at</a:t>
            </a:r>
          </a:p>
        </p:txBody>
      </p:sp>
    </p:spTree>
    <p:extLst>
      <p:ext uri="{BB962C8B-B14F-4D97-AF65-F5344CB8AC3E}">
        <p14:creationId xmlns:p14="http://schemas.microsoft.com/office/powerpoint/2010/main" val="276136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6" dur="2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8" dur="2750" fill="hold"/>
                                        <p:tgtEl>
                                          <p:spTgt spid="45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0" dur="2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5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21" grpId="0" animBg="1"/>
      <p:bldGraphic spid="33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5" descr="http://4.bp.blogspot.com/-9oRLMgYcDbA/UugMuYCt1OI/AAAAAAAAGPc/hM7bUQy60r4/s1600/Silhouettes-BlkOutl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76" b="17577"/>
          <a:stretch>
            <a:fillRect/>
          </a:stretch>
        </p:blipFill>
        <p:spPr bwMode="auto">
          <a:xfrm>
            <a:off x="350837" y="274641"/>
            <a:ext cx="6007233" cy="624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uppieren 45064"/>
          <p:cNvGrpSpPr>
            <a:grpSpLocks/>
          </p:cNvGrpSpPr>
          <p:nvPr/>
        </p:nvGrpSpPr>
        <p:grpSpPr bwMode="auto">
          <a:xfrm>
            <a:off x="650081" y="531813"/>
            <a:ext cx="2263246" cy="2017648"/>
            <a:chOff x="600501" y="532263"/>
            <a:chExt cx="2088108" cy="2016818"/>
          </a:xfrm>
        </p:grpSpPr>
        <p:sp>
          <p:nvSpPr>
            <p:cNvPr id="27" name="Freihandform 26"/>
            <p:cNvSpPr/>
            <p:nvPr/>
          </p:nvSpPr>
          <p:spPr>
            <a:xfrm>
              <a:off x="600501" y="532263"/>
              <a:ext cx="2088108" cy="2005775"/>
            </a:xfrm>
            <a:custGeom>
              <a:avLst/>
              <a:gdLst>
                <a:gd name="connsiteX0" fmla="*/ 1555845 w 2088108"/>
                <a:gd name="connsiteY0" fmla="*/ 0 h 2006221"/>
                <a:gd name="connsiteX1" fmla="*/ 2088108 w 2088108"/>
                <a:gd name="connsiteY1" fmla="*/ 1951630 h 2006221"/>
                <a:gd name="connsiteX2" fmla="*/ 0 w 2088108"/>
                <a:gd name="connsiteY2" fmla="*/ 2006221 h 2006221"/>
                <a:gd name="connsiteX3" fmla="*/ 81887 w 2088108"/>
                <a:gd name="connsiteY3" fmla="*/ 1501253 h 2006221"/>
                <a:gd name="connsiteX4" fmla="*/ 259308 w 2088108"/>
                <a:gd name="connsiteY4" fmla="*/ 1050877 h 2006221"/>
                <a:gd name="connsiteX5" fmla="*/ 464024 w 2088108"/>
                <a:gd name="connsiteY5" fmla="*/ 709683 h 2006221"/>
                <a:gd name="connsiteX6" fmla="*/ 832514 w 2088108"/>
                <a:gd name="connsiteY6" fmla="*/ 327546 h 2006221"/>
                <a:gd name="connsiteX7" fmla="*/ 1187356 w 2088108"/>
                <a:gd name="connsiteY7" fmla="*/ 109182 h 2006221"/>
                <a:gd name="connsiteX8" fmla="*/ 1378424 w 2088108"/>
                <a:gd name="connsiteY8" fmla="*/ 54591 h 2006221"/>
                <a:gd name="connsiteX9" fmla="*/ 1555845 w 2088108"/>
                <a:gd name="connsiteY9" fmla="*/ 0 h 200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8108" h="2006221">
                  <a:moveTo>
                    <a:pt x="1555845" y="0"/>
                  </a:moveTo>
                  <a:lnTo>
                    <a:pt x="2088108" y="1951630"/>
                  </a:lnTo>
                  <a:lnTo>
                    <a:pt x="0" y="2006221"/>
                  </a:lnTo>
                  <a:lnTo>
                    <a:pt x="81887" y="1501253"/>
                  </a:lnTo>
                  <a:lnTo>
                    <a:pt x="259308" y="1050877"/>
                  </a:lnTo>
                  <a:lnTo>
                    <a:pt x="464024" y="709683"/>
                  </a:lnTo>
                  <a:lnTo>
                    <a:pt x="832514" y="327546"/>
                  </a:lnTo>
                  <a:lnTo>
                    <a:pt x="1187356" y="109182"/>
                  </a:lnTo>
                  <a:lnTo>
                    <a:pt x="1378424" y="54591"/>
                  </a:lnTo>
                  <a:lnTo>
                    <a:pt x="1555845" y="0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>
              <a:solidFill>
                <a:srgbClr val="FFC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 dirty="0"/>
            </a:p>
          </p:txBody>
        </p:sp>
        <p:sp>
          <p:nvSpPr>
            <p:cNvPr id="9256" name="Textfeld 45061"/>
            <p:cNvSpPr txBox="1">
              <a:spLocks noChangeArrowheads="1"/>
            </p:cNvSpPr>
            <p:nvPr/>
          </p:nvSpPr>
          <p:spPr bwMode="auto">
            <a:xfrm rot="21418731">
              <a:off x="993190" y="2241431"/>
              <a:ext cx="1285509" cy="30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de-AT" sz="1400">
                  <a:solidFill>
                    <a:srgbClr val="EA8B00"/>
                  </a:solidFill>
                  <a:latin typeface="Arial" charset="0"/>
                  <a:cs typeface="Arial" charset="0"/>
                </a:rPr>
                <a:t>ERINNERUNG</a:t>
              </a:r>
            </a:p>
          </p:txBody>
        </p:sp>
      </p:grpSp>
      <p:pic>
        <p:nvPicPr>
          <p:cNvPr id="9220" name="Picture 35" descr="http://www.daviddanielsphotography.com/wp-content/uploads/2013/03/bush-children-portraits-at-provo-orchard-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1344">
            <a:off x="896017" y="414338"/>
            <a:ext cx="1129903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25" descr="http://1.bp.blogspot.com/-0hZ9KMqMs2o/T_WOYTz1N5I/AAAAAAAAAss/er7MoBNDHjo/s1600/This+is+Africa+-+polaroi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209" y="735017"/>
            <a:ext cx="1296723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23" descr="http://fourplusanangel.com/wp-content/uploads/2012/09/polaroi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58208">
            <a:off x="639767" y="614363"/>
            <a:ext cx="1281245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3" name="Gruppieren 7"/>
          <p:cNvGrpSpPr>
            <a:grpSpLocks/>
          </p:cNvGrpSpPr>
          <p:nvPr/>
        </p:nvGrpSpPr>
        <p:grpSpPr bwMode="auto">
          <a:xfrm>
            <a:off x="2424906" y="519113"/>
            <a:ext cx="2882371" cy="1282700"/>
            <a:chOff x="2238233" y="518615"/>
            <a:chExt cx="2661313" cy="1282889"/>
          </a:xfrm>
        </p:grpSpPr>
        <p:sp>
          <p:nvSpPr>
            <p:cNvPr id="5" name="Freihandform 4"/>
            <p:cNvSpPr/>
            <p:nvPr/>
          </p:nvSpPr>
          <p:spPr>
            <a:xfrm>
              <a:off x="2238233" y="518615"/>
              <a:ext cx="2661313" cy="1282889"/>
            </a:xfrm>
            <a:custGeom>
              <a:avLst/>
              <a:gdLst>
                <a:gd name="connsiteX0" fmla="*/ 2661313 w 2661313"/>
                <a:gd name="connsiteY0" fmla="*/ 491319 h 1282889"/>
                <a:gd name="connsiteX1" fmla="*/ 409433 w 2661313"/>
                <a:gd name="connsiteY1" fmla="*/ 1282889 h 1282889"/>
                <a:gd name="connsiteX2" fmla="*/ 0 w 2661313"/>
                <a:gd name="connsiteY2" fmla="*/ 0 h 1282889"/>
                <a:gd name="connsiteX3" fmla="*/ 1105468 w 2661313"/>
                <a:gd name="connsiteY3" fmla="*/ 13648 h 1282889"/>
                <a:gd name="connsiteX4" fmla="*/ 1828800 w 2661313"/>
                <a:gd name="connsiteY4" fmla="*/ 136478 h 1282889"/>
                <a:gd name="connsiteX5" fmla="*/ 2183642 w 2661313"/>
                <a:gd name="connsiteY5" fmla="*/ 218364 h 1282889"/>
                <a:gd name="connsiteX6" fmla="*/ 2661313 w 2661313"/>
                <a:gd name="connsiteY6" fmla="*/ 491319 h 1282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1313" h="1282889">
                  <a:moveTo>
                    <a:pt x="2661313" y="491319"/>
                  </a:moveTo>
                  <a:lnTo>
                    <a:pt x="409433" y="1282889"/>
                  </a:lnTo>
                  <a:lnTo>
                    <a:pt x="0" y="0"/>
                  </a:lnTo>
                  <a:lnTo>
                    <a:pt x="1105468" y="13648"/>
                  </a:lnTo>
                  <a:lnTo>
                    <a:pt x="1828800" y="136478"/>
                  </a:lnTo>
                  <a:lnTo>
                    <a:pt x="2183642" y="218364"/>
                  </a:lnTo>
                  <a:lnTo>
                    <a:pt x="2661313" y="491319"/>
                  </a:lnTo>
                  <a:close/>
                </a:path>
              </a:pathLst>
            </a:custGeom>
            <a:solidFill>
              <a:srgbClr val="00B0F0">
                <a:alpha val="50000"/>
              </a:srgb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/>
            </a:p>
          </p:txBody>
        </p:sp>
        <p:sp>
          <p:nvSpPr>
            <p:cNvPr id="9254" name="Textfeld 45062"/>
            <p:cNvSpPr txBox="1">
              <a:spLocks noChangeArrowheads="1"/>
            </p:cNvSpPr>
            <p:nvPr/>
          </p:nvSpPr>
          <p:spPr bwMode="auto">
            <a:xfrm rot="20306150">
              <a:off x="3682265" y="1020415"/>
              <a:ext cx="974178" cy="30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de-AT" sz="1400">
                  <a:solidFill>
                    <a:srgbClr val="0094C8"/>
                  </a:solidFill>
                  <a:latin typeface="Arial" charset="0"/>
                  <a:cs typeface="Arial" charset="0"/>
                </a:rPr>
                <a:t>SPRACHE</a:t>
              </a:r>
            </a:p>
          </p:txBody>
        </p:sp>
      </p:grpSp>
      <p:sp>
        <p:nvSpPr>
          <p:cNvPr id="13" name="Ovale Legende 12"/>
          <p:cNvSpPr/>
          <p:nvPr/>
        </p:nvSpPr>
        <p:spPr>
          <a:xfrm rot="440389">
            <a:off x="3704431" y="44450"/>
            <a:ext cx="1171179" cy="625475"/>
          </a:xfrm>
          <a:prstGeom prst="wedgeEllipseCallout">
            <a:avLst>
              <a:gd name="adj1" fmla="val 10670"/>
              <a:gd name="adj2" fmla="val 89579"/>
            </a:avLst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de-AT" sz="1600" dirty="0" err="1">
                <a:solidFill>
                  <a:schemeClr val="bg1"/>
                </a:solidFill>
              </a:rPr>
              <a:t>blablablabla</a:t>
            </a:r>
            <a:endParaRPr lang="de-AT" sz="1600" dirty="0">
              <a:solidFill>
                <a:schemeClr val="bg1"/>
              </a:solidFill>
            </a:endParaRPr>
          </a:p>
        </p:txBody>
      </p:sp>
      <p:grpSp>
        <p:nvGrpSpPr>
          <p:cNvPr id="9225" name="Gruppieren 45065"/>
          <p:cNvGrpSpPr>
            <a:grpSpLocks/>
          </p:cNvGrpSpPr>
          <p:nvPr/>
        </p:nvGrpSpPr>
        <p:grpSpPr bwMode="auto">
          <a:xfrm>
            <a:off x="2720715" y="512763"/>
            <a:ext cx="920089" cy="538162"/>
            <a:chOff x="2511348" y="513522"/>
            <a:chExt cx="848932" cy="537805"/>
          </a:xfrm>
        </p:grpSpPr>
        <p:sp>
          <p:nvSpPr>
            <p:cNvPr id="16" name="Rechteckige Legende 15"/>
            <p:cNvSpPr/>
            <p:nvPr/>
          </p:nvSpPr>
          <p:spPr>
            <a:xfrm rot="1015580">
              <a:off x="2511348" y="513522"/>
              <a:ext cx="848932" cy="537805"/>
            </a:xfrm>
            <a:prstGeom prst="wedgeRectCallout">
              <a:avLst>
                <a:gd name="adj1" fmla="val 87917"/>
                <a:gd name="adj2" fmla="val 16429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/>
            </a:p>
          </p:txBody>
        </p:sp>
        <p:pic>
          <p:nvPicPr>
            <p:cNvPr id="9252" name="Picture 21" descr="http://images.clipartpanda.com/hymn-clipart-ecMd9kpcn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92115">
              <a:off x="2603334" y="657538"/>
              <a:ext cx="521626" cy="319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Ovale Legende 20"/>
          <p:cNvSpPr/>
          <p:nvPr/>
        </p:nvSpPr>
        <p:spPr>
          <a:xfrm>
            <a:off x="2976965" y="153988"/>
            <a:ext cx="1246848" cy="625475"/>
          </a:xfrm>
          <a:prstGeom prst="wedgeEllipseCallout">
            <a:avLst>
              <a:gd name="adj1" fmla="val 29927"/>
              <a:gd name="adj2" fmla="val 78967"/>
            </a:avLst>
          </a:prstGeom>
          <a:solidFill>
            <a:srgbClr val="3366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AT" sz="1800" i="1" dirty="0" err="1"/>
              <a:t>blablablabla</a:t>
            </a:r>
            <a:endParaRPr lang="de-AT" sz="1800" i="1" dirty="0"/>
          </a:p>
        </p:txBody>
      </p:sp>
      <p:grpSp>
        <p:nvGrpSpPr>
          <p:cNvPr id="9227" name="Gruppieren 8"/>
          <p:cNvGrpSpPr>
            <a:grpSpLocks/>
          </p:cNvGrpSpPr>
          <p:nvPr/>
        </p:nvGrpSpPr>
        <p:grpSpPr bwMode="auto">
          <a:xfrm>
            <a:off x="2882371" y="1119188"/>
            <a:ext cx="2854854" cy="1446107"/>
            <a:chOff x="2661313" y="1119116"/>
            <a:chExt cx="2634018" cy="1445683"/>
          </a:xfrm>
        </p:grpSpPr>
        <p:sp>
          <p:nvSpPr>
            <p:cNvPr id="4" name="Freihandform 3"/>
            <p:cNvSpPr/>
            <p:nvPr/>
          </p:nvSpPr>
          <p:spPr>
            <a:xfrm>
              <a:off x="2661313" y="1119116"/>
              <a:ext cx="2634018" cy="1406113"/>
            </a:xfrm>
            <a:custGeom>
              <a:avLst/>
              <a:gdLst>
                <a:gd name="connsiteX0" fmla="*/ 2593075 w 2634018"/>
                <a:gd name="connsiteY0" fmla="*/ 1364777 h 1405720"/>
                <a:gd name="connsiteX1" fmla="*/ 2442950 w 2634018"/>
                <a:gd name="connsiteY1" fmla="*/ 368490 h 1405720"/>
                <a:gd name="connsiteX2" fmla="*/ 2415654 w 2634018"/>
                <a:gd name="connsiteY2" fmla="*/ 245660 h 1405720"/>
                <a:gd name="connsiteX3" fmla="*/ 2374711 w 2634018"/>
                <a:gd name="connsiteY3" fmla="*/ 122830 h 1405720"/>
                <a:gd name="connsiteX4" fmla="*/ 2361063 w 2634018"/>
                <a:gd name="connsiteY4" fmla="*/ 81887 h 1405720"/>
                <a:gd name="connsiteX5" fmla="*/ 2306472 w 2634018"/>
                <a:gd name="connsiteY5" fmla="*/ 0 h 1405720"/>
                <a:gd name="connsiteX6" fmla="*/ 2210938 w 2634018"/>
                <a:gd name="connsiteY6" fmla="*/ 13648 h 1405720"/>
                <a:gd name="connsiteX7" fmla="*/ 2210938 w 2634018"/>
                <a:gd name="connsiteY7" fmla="*/ 13648 h 1405720"/>
                <a:gd name="connsiteX8" fmla="*/ 0 w 2634018"/>
                <a:gd name="connsiteY8" fmla="*/ 777923 h 1405720"/>
                <a:gd name="connsiteX9" fmla="*/ 150126 w 2634018"/>
                <a:gd name="connsiteY9" fmla="*/ 1405720 h 1405720"/>
                <a:gd name="connsiteX10" fmla="*/ 2634018 w 2634018"/>
                <a:gd name="connsiteY10" fmla="*/ 1405720 h 1405720"/>
                <a:gd name="connsiteX11" fmla="*/ 2593075 w 2634018"/>
                <a:gd name="connsiteY11" fmla="*/ 1364777 h 140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34018" h="1405720">
                  <a:moveTo>
                    <a:pt x="2593075" y="1364777"/>
                  </a:moveTo>
                  <a:lnTo>
                    <a:pt x="2442950" y="368490"/>
                  </a:lnTo>
                  <a:cubicBezTo>
                    <a:pt x="2433851" y="327547"/>
                    <a:pt x="2426461" y="286186"/>
                    <a:pt x="2415654" y="245660"/>
                  </a:cubicBezTo>
                  <a:lnTo>
                    <a:pt x="2374711" y="122830"/>
                  </a:lnTo>
                  <a:lnTo>
                    <a:pt x="2361063" y="81887"/>
                  </a:lnTo>
                  <a:cubicBezTo>
                    <a:pt x="2350689" y="50765"/>
                    <a:pt x="2306472" y="0"/>
                    <a:pt x="2306472" y="0"/>
                  </a:cubicBezTo>
                  <a:cubicBezTo>
                    <a:pt x="2238641" y="16958"/>
                    <a:pt x="2270638" y="13648"/>
                    <a:pt x="2210938" y="13648"/>
                  </a:cubicBezTo>
                  <a:lnTo>
                    <a:pt x="2210938" y="13648"/>
                  </a:lnTo>
                  <a:lnTo>
                    <a:pt x="0" y="777923"/>
                  </a:lnTo>
                  <a:lnTo>
                    <a:pt x="150126" y="1405720"/>
                  </a:lnTo>
                  <a:lnTo>
                    <a:pt x="2634018" y="1405720"/>
                  </a:lnTo>
                  <a:lnTo>
                    <a:pt x="2593075" y="1364777"/>
                  </a:lnTo>
                  <a:close/>
                </a:path>
              </a:pathLst>
            </a:custGeom>
            <a:solidFill>
              <a:srgbClr val="92D050">
                <a:alpha val="50000"/>
              </a:srgb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/>
            </a:p>
          </p:txBody>
        </p:sp>
        <p:sp>
          <p:nvSpPr>
            <p:cNvPr id="9250" name="Textfeld 45063"/>
            <p:cNvSpPr txBox="1">
              <a:spLocks noChangeArrowheads="1"/>
            </p:cNvSpPr>
            <p:nvPr/>
          </p:nvSpPr>
          <p:spPr bwMode="auto">
            <a:xfrm>
              <a:off x="3079574" y="2257112"/>
              <a:ext cx="972001" cy="307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de-AT" sz="1400">
                  <a:solidFill>
                    <a:srgbClr val="74B230"/>
                  </a:solidFill>
                  <a:latin typeface="Arial" charset="0"/>
                  <a:cs typeface="Arial" charset="0"/>
                </a:rPr>
                <a:t>PLANUNG</a:t>
              </a:r>
            </a:p>
          </p:txBody>
        </p:sp>
      </p:grpSp>
      <p:pic>
        <p:nvPicPr>
          <p:cNvPr id="9228" name="Picture 31" descr="http://cliparts.co/cliparts/kiM/b8n/kiMb8n9eT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111" y="1689104"/>
            <a:ext cx="1214173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Picture 29" descr="http://www.cliparthut.com/clip-arts/89/school-bag-clip-art-89850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5" y="1190625"/>
            <a:ext cx="1140222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14"/>
          <a:stretch>
            <a:fillRect/>
          </a:stretch>
        </p:blipFill>
        <p:spPr bwMode="auto">
          <a:xfrm>
            <a:off x="2282166" y="2492375"/>
            <a:ext cx="17954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1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14"/>
          <a:stretch>
            <a:fillRect/>
          </a:stretch>
        </p:blipFill>
        <p:spPr bwMode="auto">
          <a:xfrm>
            <a:off x="4055273" y="2492375"/>
            <a:ext cx="17954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2" name="Picture 4" descr="http://images.clipartpanda.com/tent-and-campfire-clipart-girl-camping-tent-clipart-hd-melonheadz-lds-illustrating--girls-camp-illustrations-imag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4666"/>
          <a:stretch>
            <a:fillRect/>
          </a:stretch>
        </p:blipFill>
        <p:spPr bwMode="auto">
          <a:xfrm>
            <a:off x="6825855" y="1768475"/>
            <a:ext cx="2727590" cy="331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Picture 16" descr="https://openclipart.org/image/2400px/svg_to_png/62923/Graffiti-Solea-burning-house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312" y="2781303"/>
            <a:ext cx="1678517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19" descr="http://www.clipartlord.com/wp-content/uploads/2013/04/fire-truck3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722" y="2765434"/>
            <a:ext cx="1976041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Ellipse 62"/>
          <p:cNvSpPr/>
          <p:nvPr/>
        </p:nvSpPr>
        <p:spPr>
          <a:xfrm>
            <a:off x="1967029" y="2622516"/>
            <a:ext cx="468052" cy="432047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3000">
                <a:srgbClr val="53CCEF">
                  <a:alpha val="41000"/>
                </a:srgbClr>
              </a:gs>
              <a:gs pos="20000">
                <a:srgbClr val="00B0F0">
                  <a:alpha val="77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  <p:sp>
        <p:nvSpPr>
          <p:cNvPr id="64" name="Ellipse 63"/>
          <p:cNvSpPr/>
          <p:nvPr/>
        </p:nvSpPr>
        <p:spPr>
          <a:xfrm>
            <a:off x="2534731" y="2622516"/>
            <a:ext cx="468052" cy="432047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3000">
                <a:srgbClr val="53CCEF">
                  <a:alpha val="41000"/>
                </a:srgbClr>
              </a:gs>
              <a:gs pos="20000">
                <a:srgbClr val="00B0F0">
                  <a:alpha val="77000"/>
                </a:srgb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  <p:pic>
        <p:nvPicPr>
          <p:cNvPr id="9241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14"/>
          <a:stretch>
            <a:fillRect/>
          </a:stretch>
        </p:blipFill>
        <p:spPr bwMode="auto">
          <a:xfrm>
            <a:off x="483265" y="2492375"/>
            <a:ext cx="17954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2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14"/>
          <a:stretch>
            <a:fillRect/>
          </a:stretch>
        </p:blipFill>
        <p:spPr bwMode="auto">
          <a:xfrm rot="-1177609">
            <a:off x="3721630" y="1181100"/>
            <a:ext cx="17954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3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28" t="2930" b="88814"/>
          <a:stretch>
            <a:fillRect/>
          </a:stretch>
        </p:blipFill>
        <p:spPr bwMode="auto">
          <a:xfrm rot="-1177609">
            <a:off x="2777464" y="1668466"/>
            <a:ext cx="103187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4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009" b="93587"/>
          <a:stretch>
            <a:fillRect/>
          </a:stretch>
        </p:blipFill>
        <p:spPr bwMode="auto">
          <a:xfrm rot="4462432">
            <a:off x="2683872" y="2234746"/>
            <a:ext cx="581025" cy="115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5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14"/>
          <a:stretch>
            <a:fillRect/>
          </a:stretch>
        </p:blipFill>
        <p:spPr bwMode="auto">
          <a:xfrm rot="4462432">
            <a:off x="1775950" y="1121767"/>
            <a:ext cx="1657350" cy="20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bgerundete rechteckige Legende 14"/>
          <p:cNvSpPr/>
          <p:nvPr/>
        </p:nvSpPr>
        <p:spPr>
          <a:xfrm rot="395547">
            <a:off x="2552171" y="1074747"/>
            <a:ext cx="1129904" cy="358775"/>
          </a:xfrm>
          <a:prstGeom prst="wedgeRoundRectCallout">
            <a:avLst>
              <a:gd name="adj1" fmla="val 76531"/>
              <a:gd name="adj2" fmla="val -14895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AT" b="1" dirty="0" err="1"/>
              <a:t>blabla</a:t>
            </a:r>
            <a:endParaRPr lang="de-AT" b="1" dirty="0"/>
          </a:p>
        </p:txBody>
      </p:sp>
      <p:sp>
        <p:nvSpPr>
          <p:cNvPr id="9248" name="Textfeld 82"/>
          <p:cNvSpPr txBox="1">
            <a:spLocks noChangeArrowheads="1"/>
          </p:cNvSpPr>
          <p:nvPr/>
        </p:nvSpPr>
        <p:spPr bwMode="auto">
          <a:xfrm>
            <a:off x="7262681" y="6597650"/>
            <a:ext cx="247696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de-AT" sz="1100"/>
              <a:t>© www.psychotherapie-sonja-brauner.at</a:t>
            </a:r>
          </a:p>
        </p:txBody>
      </p:sp>
      <p:graphicFrame>
        <p:nvGraphicFramePr>
          <p:cNvPr id="37" name="Diagramm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1545042"/>
              </p:ext>
            </p:extLst>
          </p:nvPr>
        </p:nvGraphicFramePr>
        <p:xfrm>
          <a:off x="3602969" y="1149353"/>
          <a:ext cx="1487619" cy="1152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</p:spTree>
    <p:extLst>
      <p:ext uri="{BB962C8B-B14F-4D97-AF65-F5344CB8AC3E}">
        <p14:creationId xmlns:p14="http://schemas.microsoft.com/office/powerpoint/2010/main" val="3870352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6" dur="2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8" dur="2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0" dur="2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 tmFilter="0, 0; .2, .5; .8, .5; 1, 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500" autoRev="1" fill="hold"/>
                                        <p:tgtEl>
                                          <p:spTgt spid="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32" name="Picture 4" descr="http://images.clipartpanda.com/tent-and-campfire-clipart-girl-camping-tent-clipart-hd-melonheadz-lds-illustrating--girls-camp-illustrations-im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4666"/>
          <a:stretch>
            <a:fillRect/>
          </a:stretch>
        </p:blipFill>
        <p:spPr bwMode="auto">
          <a:xfrm>
            <a:off x="6825855" y="1768475"/>
            <a:ext cx="2727590" cy="331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8" name="Textfeld 82"/>
          <p:cNvSpPr txBox="1">
            <a:spLocks noChangeArrowheads="1"/>
          </p:cNvSpPr>
          <p:nvPr/>
        </p:nvSpPr>
        <p:spPr bwMode="auto">
          <a:xfrm>
            <a:off x="7262681" y="6597650"/>
            <a:ext cx="247696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ckwell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de-AT" sz="1100"/>
              <a:t>© www.psychotherapie-sonja-brauner.at</a:t>
            </a:r>
          </a:p>
        </p:txBody>
      </p:sp>
      <p:pic>
        <p:nvPicPr>
          <p:cNvPr id="9218" name="Picture 15" descr="http://4.bp.blogspot.com/-9oRLMgYcDbA/UugMuYCt1OI/AAAAAAAAGPc/hM7bUQy60r4/s1600/Silhouettes-BlkOutlin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76" b="17577"/>
          <a:stretch>
            <a:fillRect/>
          </a:stretch>
        </p:blipFill>
        <p:spPr bwMode="auto">
          <a:xfrm>
            <a:off x="398392" y="324025"/>
            <a:ext cx="2389910" cy="248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uppieren 45064"/>
          <p:cNvGrpSpPr>
            <a:grpSpLocks/>
          </p:cNvGrpSpPr>
          <p:nvPr/>
        </p:nvGrpSpPr>
        <p:grpSpPr bwMode="auto">
          <a:xfrm>
            <a:off x="517443" y="426338"/>
            <a:ext cx="900407" cy="826115"/>
            <a:chOff x="600501" y="532263"/>
            <a:chExt cx="2088108" cy="2075652"/>
          </a:xfrm>
        </p:grpSpPr>
        <p:sp>
          <p:nvSpPr>
            <p:cNvPr id="27" name="Freihandform 26"/>
            <p:cNvSpPr/>
            <p:nvPr/>
          </p:nvSpPr>
          <p:spPr>
            <a:xfrm>
              <a:off x="600501" y="532263"/>
              <a:ext cx="2088108" cy="2005775"/>
            </a:xfrm>
            <a:custGeom>
              <a:avLst/>
              <a:gdLst>
                <a:gd name="connsiteX0" fmla="*/ 1555845 w 2088108"/>
                <a:gd name="connsiteY0" fmla="*/ 0 h 2006221"/>
                <a:gd name="connsiteX1" fmla="*/ 2088108 w 2088108"/>
                <a:gd name="connsiteY1" fmla="*/ 1951630 h 2006221"/>
                <a:gd name="connsiteX2" fmla="*/ 0 w 2088108"/>
                <a:gd name="connsiteY2" fmla="*/ 2006221 h 2006221"/>
                <a:gd name="connsiteX3" fmla="*/ 81887 w 2088108"/>
                <a:gd name="connsiteY3" fmla="*/ 1501253 h 2006221"/>
                <a:gd name="connsiteX4" fmla="*/ 259308 w 2088108"/>
                <a:gd name="connsiteY4" fmla="*/ 1050877 h 2006221"/>
                <a:gd name="connsiteX5" fmla="*/ 464024 w 2088108"/>
                <a:gd name="connsiteY5" fmla="*/ 709683 h 2006221"/>
                <a:gd name="connsiteX6" fmla="*/ 832514 w 2088108"/>
                <a:gd name="connsiteY6" fmla="*/ 327546 h 2006221"/>
                <a:gd name="connsiteX7" fmla="*/ 1187356 w 2088108"/>
                <a:gd name="connsiteY7" fmla="*/ 109182 h 2006221"/>
                <a:gd name="connsiteX8" fmla="*/ 1378424 w 2088108"/>
                <a:gd name="connsiteY8" fmla="*/ 54591 h 2006221"/>
                <a:gd name="connsiteX9" fmla="*/ 1555845 w 2088108"/>
                <a:gd name="connsiteY9" fmla="*/ 0 h 200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8108" h="2006221">
                  <a:moveTo>
                    <a:pt x="1555845" y="0"/>
                  </a:moveTo>
                  <a:lnTo>
                    <a:pt x="2088108" y="1951630"/>
                  </a:lnTo>
                  <a:lnTo>
                    <a:pt x="0" y="2006221"/>
                  </a:lnTo>
                  <a:lnTo>
                    <a:pt x="81887" y="1501253"/>
                  </a:lnTo>
                  <a:lnTo>
                    <a:pt x="259308" y="1050877"/>
                  </a:lnTo>
                  <a:lnTo>
                    <a:pt x="464024" y="709683"/>
                  </a:lnTo>
                  <a:lnTo>
                    <a:pt x="832514" y="327546"/>
                  </a:lnTo>
                  <a:lnTo>
                    <a:pt x="1187356" y="109182"/>
                  </a:lnTo>
                  <a:lnTo>
                    <a:pt x="1378424" y="54591"/>
                  </a:lnTo>
                  <a:lnTo>
                    <a:pt x="1555845" y="0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>
              <a:solidFill>
                <a:srgbClr val="FFC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 sz="500" dirty="0"/>
            </a:p>
          </p:txBody>
        </p:sp>
        <p:sp>
          <p:nvSpPr>
            <p:cNvPr id="9256" name="Textfeld 45061"/>
            <p:cNvSpPr txBox="1">
              <a:spLocks noChangeArrowheads="1"/>
            </p:cNvSpPr>
            <p:nvPr/>
          </p:nvSpPr>
          <p:spPr bwMode="auto">
            <a:xfrm rot="21418731">
              <a:off x="919958" y="2182599"/>
              <a:ext cx="1431973" cy="425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de-AT" sz="500">
                  <a:solidFill>
                    <a:srgbClr val="EA8B00"/>
                  </a:solidFill>
                  <a:latin typeface="Arial" charset="0"/>
                  <a:cs typeface="Arial" charset="0"/>
                </a:rPr>
                <a:t>ERINNERUNG</a:t>
              </a:r>
            </a:p>
          </p:txBody>
        </p:sp>
      </p:grpSp>
      <p:pic>
        <p:nvPicPr>
          <p:cNvPr id="9220" name="Picture 35" descr="http://www.daviddanielsphotography.com/wp-content/uploads/2013/03/bush-children-portraits-at-provo-orchard-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1344">
            <a:off x="615286" y="379602"/>
            <a:ext cx="449519" cy="50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25" descr="http://1.bp.blogspot.com/-0hZ9KMqMs2o/T_WOYTz1N5I/AAAAAAAAAss/er7MoBNDHjo/s1600/This+is+Africa+-+polaroi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32" y="507180"/>
            <a:ext cx="515887" cy="5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23" descr="http://fourplusanangel.com/wp-content/uploads/2012/09/polaroid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1792">
            <a:off x="513340" y="459179"/>
            <a:ext cx="509729" cy="550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3" name="Gruppieren 7"/>
          <p:cNvGrpSpPr>
            <a:grpSpLocks/>
          </p:cNvGrpSpPr>
          <p:nvPr/>
        </p:nvGrpSpPr>
        <p:grpSpPr bwMode="auto">
          <a:xfrm>
            <a:off x="1223537" y="421285"/>
            <a:ext cx="1146719" cy="510308"/>
            <a:chOff x="2238233" y="518615"/>
            <a:chExt cx="2661313" cy="1282889"/>
          </a:xfrm>
        </p:grpSpPr>
        <p:sp>
          <p:nvSpPr>
            <p:cNvPr id="5" name="Freihandform 4"/>
            <p:cNvSpPr/>
            <p:nvPr/>
          </p:nvSpPr>
          <p:spPr>
            <a:xfrm>
              <a:off x="2238233" y="518615"/>
              <a:ext cx="2661313" cy="1282889"/>
            </a:xfrm>
            <a:custGeom>
              <a:avLst/>
              <a:gdLst>
                <a:gd name="connsiteX0" fmla="*/ 2661313 w 2661313"/>
                <a:gd name="connsiteY0" fmla="*/ 491319 h 1282889"/>
                <a:gd name="connsiteX1" fmla="*/ 409433 w 2661313"/>
                <a:gd name="connsiteY1" fmla="*/ 1282889 h 1282889"/>
                <a:gd name="connsiteX2" fmla="*/ 0 w 2661313"/>
                <a:gd name="connsiteY2" fmla="*/ 0 h 1282889"/>
                <a:gd name="connsiteX3" fmla="*/ 1105468 w 2661313"/>
                <a:gd name="connsiteY3" fmla="*/ 13648 h 1282889"/>
                <a:gd name="connsiteX4" fmla="*/ 1828800 w 2661313"/>
                <a:gd name="connsiteY4" fmla="*/ 136478 h 1282889"/>
                <a:gd name="connsiteX5" fmla="*/ 2183642 w 2661313"/>
                <a:gd name="connsiteY5" fmla="*/ 218364 h 1282889"/>
                <a:gd name="connsiteX6" fmla="*/ 2661313 w 2661313"/>
                <a:gd name="connsiteY6" fmla="*/ 491319 h 1282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1313" h="1282889">
                  <a:moveTo>
                    <a:pt x="2661313" y="491319"/>
                  </a:moveTo>
                  <a:lnTo>
                    <a:pt x="409433" y="1282889"/>
                  </a:lnTo>
                  <a:lnTo>
                    <a:pt x="0" y="0"/>
                  </a:lnTo>
                  <a:lnTo>
                    <a:pt x="1105468" y="13648"/>
                  </a:lnTo>
                  <a:lnTo>
                    <a:pt x="1828800" y="136478"/>
                  </a:lnTo>
                  <a:lnTo>
                    <a:pt x="2183642" y="218364"/>
                  </a:lnTo>
                  <a:lnTo>
                    <a:pt x="2661313" y="491319"/>
                  </a:lnTo>
                  <a:close/>
                </a:path>
              </a:pathLst>
            </a:custGeom>
            <a:solidFill>
              <a:srgbClr val="00B0F0">
                <a:alpha val="50000"/>
              </a:srgb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 sz="500"/>
            </a:p>
          </p:txBody>
        </p:sp>
        <p:sp>
          <p:nvSpPr>
            <p:cNvPr id="9254" name="Textfeld 45062"/>
            <p:cNvSpPr txBox="1">
              <a:spLocks noChangeArrowheads="1"/>
            </p:cNvSpPr>
            <p:nvPr/>
          </p:nvSpPr>
          <p:spPr bwMode="auto">
            <a:xfrm rot="20306150">
              <a:off x="3592340" y="961548"/>
              <a:ext cx="1154026" cy="425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de-AT" sz="500">
                  <a:solidFill>
                    <a:srgbClr val="0094C8"/>
                  </a:solidFill>
                  <a:latin typeface="Arial" charset="0"/>
                  <a:cs typeface="Arial" charset="0"/>
                </a:rPr>
                <a:t>SPRACHE</a:t>
              </a:r>
            </a:p>
          </p:txBody>
        </p:sp>
      </p:grpSp>
      <p:sp>
        <p:nvSpPr>
          <p:cNvPr id="13" name="Ovale Legende 12"/>
          <p:cNvSpPr/>
          <p:nvPr/>
        </p:nvSpPr>
        <p:spPr>
          <a:xfrm rot="440389">
            <a:off x="1732582" y="232446"/>
            <a:ext cx="465940" cy="248838"/>
          </a:xfrm>
          <a:prstGeom prst="wedgeEllipseCallout">
            <a:avLst>
              <a:gd name="adj1" fmla="val 10670"/>
              <a:gd name="adj2" fmla="val 89579"/>
            </a:avLst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de-AT" sz="500" dirty="0" err="1">
                <a:solidFill>
                  <a:schemeClr val="bg1"/>
                </a:solidFill>
              </a:rPr>
              <a:t>blablablabla</a:t>
            </a:r>
            <a:endParaRPr lang="de-AT" sz="500" dirty="0">
              <a:solidFill>
                <a:schemeClr val="bg1"/>
              </a:solidFill>
            </a:endParaRPr>
          </a:p>
        </p:txBody>
      </p:sp>
      <p:grpSp>
        <p:nvGrpSpPr>
          <p:cNvPr id="9225" name="Gruppieren 45065"/>
          <p:cNvGrpSpPr>
            <a:grpSpLocks/>
          </p:cNvGrpSpPr>
          <p:nvPr/>
        </p:nvGrpSpPr>
        <p:grpSpPr bwMode="auto">
          <a:xfrm>
            <a:off x="1341221" y="418759"/>
            <a:ext cx="366047" cy="214102"/>
            <a:chOff x="2511348" y="513522"/>
            <a:chExt cx="848932" cy="537805"/>
          </a:xfrm>
        </p:grpSpPr>
        <p:sp>
          <p:nvSpPr>
            <p:cNvPr id="16" name="Rechteckige Legende 15"/>
            <p:cNvSpPr/>
            <p:nvPr/>
          </p:nvSpPr>
          <p:spPr>
            <a:xfrm rot="1015580">
              <a:off x="2511348" y="513522"/>
              <a:ext cx="848932" cy="537805"/>
            </a:xfrm>
            <a:prstGeom prst="wedgeRectCallout">
              <a:avLst>
                <a:gd name="adj1" fmla="val 87917"/>
                <a:gd name="adj2" fmla="val 16429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 sz="500"/>
            </a:p>
          </p:txBody>
        </p:sp>
        <p:pic>
          <p:nvPicPr>
            <p:cNvPr id="9252" name="Picture 21" descr="http://images.clipartpanda.com/hymn-clipart-ecMd9kpcn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92115">
              <a:off x="2603334" y="657538"/>
              <a:ext cx="521626" cy="319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Ovale Legende 20"/>
          <p:cNvSpPr/>
          <p:nvPr/>
        </p:nvSpPr>
        <p:spPr>
          <a:xfrm>
            <a:off x="1443167" y="276024"/>
            <a:ext cx="496044" cy="248838"/>
          </a:xfrm>
          <a:prstGeom prst="wedgeEllipseCallout">
            <a:avLst>
              <a:gd name="adj1" fmla="val 29927"/>
              <a:gd name="adj2" fmla="val 78967"/>
            </a:avLst>
          </a:prstGeom>
          <a:solidFill>
            <a:srgbClr val="3366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AT" sz="500" i="1" dirty="0" err="1"/>
              <a:t>blablablabla</a:t>
            </a:r>
            <a:endParaRPr lang="de-AT" sz="500" i="1" dirty="0"/>
          </a:p>
        </p:txBody>
      </p:sp>
      <p:grpSp>
        <p:nvGrpSpPr>
          <p:cNvPr id="9227" name="Gruppieren 8"/>
          <p:cNvGrpSpPr>
            <a:grpSpLocks/>
          </p:cNvGrpSpPr>
          <p:nvPr/>
        </p:nvGrpSpPr>
        <p:grpSpPr bwMode="auto">
          <a:xfrm>
            <a:off x="1405534" y="660018"/>
            <a:ext cx="1135772" cy="622149"/>
            <a:chOff x="2661313" y="1119116"/>
            <a:chExt cx="2634018" cy="1563362"/>
          </a:xfrm>
        </p:grpSpPr>
        <p:sp>
          <p:nvSpPr>
            <p:cNvPr id="4" name="Freihandform 3"/>
            <p:cNvSpPr/>
            <p:nvPr/>
          </p:nvSpPr>
          <p:spPr>
            <a:xfrm>
              <a:off x="2661313" y="1119116"/>
              <a:ext cx="2634018" cy="1406113"/>
            </a:xfrm>
            <a:custGeom>
              <a:avLst/>
              <a:gdLst>
                <a:gd name="connsiteX0" fmla="*/ 2593075 w 2634018"/>
                <a:gd name="connsiteY0" fmla="*/ 1364777 h 1405720"/>
                <a:gd name="connsiteX1" fmla="*/ 2442950 w 2634018"/>
                <a:gd name="connsiteY1" fmla="*/ 368490 h 1405720"/>
                <a:gd name="connsiteX2" fmla="*/ 2415654 w 2634018"/>
                <a:gd name="connsiteY2" fmla="*/ 245660 h 1405720"/>
                <a:gd name="connsiteX3" fmla="*/ 2374711 w 2634018"/>
                <a:gd name="connsiteY3" fmla="*/ 122830 h 1405720"/>
                <a:gd name="connsiteX4" fmla="*/ 2361063 w 2634018"/>
                <a:gd name="connsiteY4" fmla="*/ 81887 h 1405720"/>
                <a:gd name="connsiteX5" fmla="*/ 2306472 w 2634018"/>
                <a:gd name="connsiteY5" fmla="*/ 0 h 1405720"/>
                <a:gd name="connsiteX6" fmla="*/ 2210938 w 2634018"/>
                <a:gd name="connsiteY6" fmla="*/ 13648 h 1405720"/>
                <a:gd name="connsiteX7" fmla="*/ 2210938 w 2634018"/>
                <a:gd name="connsiteY7" fmla="*/ 13648 h 1405720"/>
                <a:gd name="connsiteX8" fmla="*/ 0 w 2634018"/>
                <a:gd name="connsiteY8" fmla="*/ 777923 h 1405720"/>
                <a:gd name="connsiteX9" fmla="*/ 150126 w 2634018"/>
                <a:gd name="connsiteY9" fmla="*/ 1405720 h 1405720"/>
                <a:gd name="connsiteX10" fmla="*/ 2634018 w 2634018"/>
                <a:gd name="connsiteY10" fmla="*/ 1405720 h 1405720"/>
                <a:gd name="connsiteX11" fmla="*/ 2593075 w 2634018"/>
                <a:gd name="connsiteY11" fmla="*/ 1364777 h 140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34018" h="1405720">
                  <a:moveTo>
                    <a:pt x="2593075" y="1364777"/>
                  </a:moveTo>
                  <a:lnTo>
                    <a:pt x="2442950" y="368490"/>
                  </a:lnTo>
                  <a:cubicBezTo>
                    <a:pt x="2433851" y="327547"/>
                    <a:pt x="2426461" y="286186"/>
                    <a:pt x="2415654" y="245660"/>
                  </a:cubicBezTo>
                  <a:lnTo>
                    <a:pt x="2374711" y="122830"/>
                  </a:lnTo>
                  <a:lnTo>
                    <a:pt x="2361063" y="81887"/>
                  </a:lnTo>
                  <a:cubicBezTo>
                    <a:pt x="2350689" y="50765"/>
                    <a:pt x="2306472" y="0"/>
                    <a:pt x="2306472" y="0"/>
                  </a:cubicBezTo>
                  <a:cubicBezTo>
                    <a:pt x="2238641" y="16958"/>
                    <a:pt x="2270638" y="13648"/>
                    <a:pt x="2210938" y="13648"/>
                  </a:cubicBezTo>
                  <a:lnTo>
                    <a:pt x="2210938" y="13648"/>
                  </a:lnTo>
                  <a:lnTo>
                    <a:pt x="0" y="777923"/>
                  </a:lnTo>
                  <a:lnTo>
                    <a:pt x="150126" y="1405720"/>
                  </a:lnTo>
                  <a:lnTo>
                    <a:pt x="2634018" y="1405720"/>
                  </a:lnTo>
                  <a:lnTo>
                    <a:pt x="2593075" y="1364777"/>
                  </a:lnTo>
                  <a:close/>
                </a:path>
              </a:pathLst>
            </a:custGeom>
            <a:solidFill>
              <a:srgbClr val="92D050">
                <a:alpha val="50000"/>
              </a:srgb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 sz="500"/>
            </a:p>
          </p:txBody>
        </p:sp>
        <p:sp>
          <p:nvSpPr>
            <p:cNvPr id="9250" name="Textfeld 45063"/>
            <p:cNvSpPr txBox="1">
              <a:spLocks noChangeArrowheads="1"/>
            </p:cNvSpPr>
            <p:nvPr/>
          </p:nvSpPr>
          <p:spPr bwMode="auto">
            <a:xfrm>
              <a:off x="3079575" y="2257111"/>
              <a:ext cx="1149481" cy="425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de-AT" sz="500">
                  <a:solidFill>
                    <a:srgbClr val="74B230"/>
                  </a:solidFill>
                  <a:latin typeface="Arial" charset="0"/>
                  <a:cs typeface="Arial" charset="0"/>
                </a:rPr>
                <a:t>PLANUNG</a:t>
              </a:r>
            </a:p>
          </p:txBody>
        </p:sp>
      </p:grpSp>
      <p:pic>
        <p:nvPicPr>
          <p:cNvPr id="9228" name="Picture 31" descr="http://cliparts.co/cliparts/kiM/b8n/kiMb8n9eT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737" y="886753"/>
            <a:ext cx="483045" cy="236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Picture 29" descr="http://www.cliparthut.com/clip-arts/89/school-bag-clip-art-89850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313" y="688439"/>
            <a:ext cx="453624" cy="397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14"/>
          <a:stretch>
            <a:fillRect/>
          </a:stretch>
        </p:blipFill>
        <p:spPr bwMode="auto">
          <a:xfrm>
            <a:off x="1166749" y="1206325"/>
            <a:ext cx="714305" cy="7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1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14"/>
          <a:stretch>
            <a:fillRect/>
          </a:stretch>
        </p:blipFill>
        <p:spPr bwMode="auto">
          <a:xfrm>
            <a:off x="1872160" y="1206325"/>
            <a:ext cx="714305" cy="7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Picture 16" descr="https://openclipart.org/image/2400px/svg_to_png/62923/Graffiti-Solea-burning-house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118" y="1321272"/>
            <a:ext cx="667779" cy="572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39" name="Gruppieren 9238"/>
          <p:cNvGrpSpPr/>
          <p:nvPr/>
        </p:nvGrpSpPr>
        <p:grpSpPr>
          <a:xfrm>
            <a:off x="650178" y="1258101"/>
            <a:ext cx="803261" cy="435168"/>
            <a:chOff x="650178" y="1258101"/>
            <a:chExt cx="803261" cy="435168"/>
          </a:xfrm>
        </p:grpSpPr>
        <p:pic>
          <p:nvPicPr>
            <p:cNvPr id="62" name="Picture 19" descr="http://www.clipartlord.com/wp-content/uploads/2013/04/fire-truck3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178" y="1314959"/>
              <a:ext cx="786146" cy="378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" name="Ellipse 62"/>
            <p:cNvSpPr/>
            <p:nvPr/>
          </p:nvSpPr>
          <p:spPr>
            <a:xfrm>
              <a:off x="1041376" y="1258101"/>
              <a:ext cx="186209" cy="171885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43000">
                  <a:srgbClr val="53CCEF">
                    <a:alpha val="41000"/>
                  </a:srgbClr>
                </a:gs>
                <a:gs pos="20000">
                  <a:srgbClr val="00B0F0">
                    <a:alpha val="77000"/>
                  </a:srgb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 sz="500"/>
            </a:p>
          </p:txBody>
        </p:sp>
        <p:sp>
          <p:nvSpPr>
            <p:cNvPr id="64" name="Ellipse 63"/>
            <p:cNvSpPr/>
            <p:nvPr/>
          </p:nvSpPr>
          <p:spPr>
            <a:xfrm>
              <a:off x="1267230" y="1258101"/>
              <a:ext cx="186209" cy="171885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43000">
                  <a:srgbClr val="53CCEF">
                    <a:alpha val="41000"/>
                  </a:srgbClr>
                </a:gs>
                <a:gs pos="20000">
                  <a:srgbClr val="00B0F0">
                    <a:alpha val="77000"/>
                  </a:srgb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 sz="500"/>
            </a:p>
          </p:txBody>
        </p:sp>
      </p:grpSp>
      <p:pic>
        <p:nvPicPr>
          <p:cNvPr id="9241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14"/>
          <a:stretch>
            <a:fillRect/>
          </a:stretch>
        </p:blipFill>
        <p:spPr bwMode="auto">
          <a:xfrm>
            <a:off x="451077" y="1206325"/>
            <a:ext cx="714305" cy="7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2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14"/>
          <a:stretch>
            <a:fillRect/>
          </a:stretch>
        </p:blipFill>
        <p:spPr bwMode="auto">
          <a:xfrm rot="20422391">
            <a:off x="1739424" y="684649"/>
            <a:ext cx="714305" cy="7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3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28" t="2930" b="88814"/>
          <a:stretch>
            <a:fillRect/>
          </a:stretch>
        </p:blipFill>
        <p:spPr bwMode="auto">
          <a:xfrm rot="20422391">
            <a:off x="1363798" y="878543"/>
            <a:ext cx="410520" cy="5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4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009" b="93587"/>
          <a:stretch>
            <a:fillRect/>
          </a:stretch>
        </p:blipFill>
        <p:spPr bwMode="auto">
          <a:xfrm rot="4462432">
            <a:off x="1326564" y="1103831"/>
            <a:ext cx="231154" cy="45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5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14"/>
          <a:stretch>
            <a:fillRect/>
          </a:stretch>
        </p:blipFill>
        <p:spPr bwMode="auto">
          <a:xfrm rot="4462432">
            <a:off x="965357" y="661044"/>
            <a:ext cx="659358" cy="80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bgerundete rechteckige Legende 14"/>
          <p:cNvSpPr/>
          <p:nvPr/>
        </p:nvSpPr>
        <p:spPr>
          <a:xfrm rot="395547">
            <a:off x="1274168" y="642338"/>
            <a:ext cx="449520" cy="142735"/>
          </a:xfrm>
          <a:prstGeom prst="wedgeRoundRectCallout">
            <a:avLst>
              <a:gd name="adj1" fmla="val 76531"/>
              <a:gd name="adj2" fmla="val -14895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AT" sz="500" b="1" dirty="0" err="1"/>
              <a:t>blabla</a:t>
            </a:r>
            <a:endParaRPr lang="de-AT" sz="500" b="1" dirty="0"/>
          </a:p>
        </p:txBody>
      </p:sp>
      <p:graphicFrame>
        <p:nvGraphicFramePr>
          <p:cNvPr id="37" name="Diagramm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4498961"/>
              </p:ext>
            </p:extLst>
          </p:nvPr>
        </p:nvGraphicFramePr>
        <p:xfrm>
          <a:off x="1692216" y="672019"/>
          <a:ext cx="591832" cy="458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pic>
        <p:nvPicPr>
          <p:cNvPr id="110" name="Picture 15" descr="http://4.bp.blogspot.com/-9oRLMgYcDbA/UugMuYCt1OI/AAAAAAAAGPc/hM7bUQy60r4/s1600/Silhouettes-BlkOutlin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76" b="17577"/>
          <a:stretch>
            <a:fillRect/>
          </a:stretch>
        </p:blipFill>
        <p:spPr bwMode="auto">
          <a:xfrm>
            <a:off x="1888351" y="3903058"/>
            <a:ext cx="2389910" cy="248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1" name="Gruppieren 45064"/>
          <p:cNvGrpSpPr>
            <a:grpSpLocks/>
          </p:cNvGrpSpPr>
          <p:nvPr/>
        </p:nvGrpSpPr>
        <p:grpSpPr bwMode="auto">
          <a:xfrm>
            <a:off x="2007402" y="4005371"/>
            <a:ext cx="900407" cy="826115"/>
            <a:chOff x="600501" y="532263"/>
            <a:chExt cx="2088108" cy="2075652"/>
          </a:xfrm>
        </p:grpSpPr>
        <p:sp>
          <p:nvSpPr>
            <p:cNvPr id="141" name="Freihandform 140"/>
            <p:cNvSpPr/>
            <p:nvPr/>
          </p:nvSpPr>
          <p:spPr>
            <a:xfrm>
              <a:off x="600501" y="532263"/>
              <a:ext cx="2088108" cy="2005775"/>
            </a:xfrm>
            <a:custGeom>
              <a:avLst/>
              <a:gdLst>
                <a:gd name="connsiteX0" fmla="*/ 1555845 w 2088108"/>
                <a:gd name="connsiteY0" fmla="*/ 0 h 2006221"/>
                <a:gd name="connsiteX1" fmla="*/ 2088108 w 2088108"/>
                <a:gd name="connsiteY1" fmla="*/ 1951630 h 2006221"/>
                <a:gd name="connsiteX2" fmla="*/ 0 w 2088108"/>
                <a:gd name="connsiteY2" fmla="*/ 2006221 h 2006221"/>
                <a:gd name="connsiteX3" fmla="*/ 81887 w 2088108"/>
                <a:gd name="connsiteY3" fmla="*/ 1501253 h 2006221"/>
                <a:gd name="connsiteX4" fmla="*/ 259308 w 2088108"/>
                <a:gd name="connsiteY4" fmla="*/ 1050877 h 2006221"/>
                <a:gd name="connsiteX5" fmla="*/ 464024 w 2088108"/>
                <a:gd name="connsiteY5" fmla="*/ 709683 h 2006221"/>
                <a:gd name="connsiteX6" fmla="*/ 832514 w 2088108"/>
                <a:gd name="connsiteY6" fmla="*/ 327546 h 2006221"/>
                <a:gd name="connsiteX7" fmla="*/ 1187356 w 2088108"/>
                <a:gd name="connsiteY7" fmla="*/ 109182 h 2006221"/>
                <a:gd name="connsiteX8" fmla="*/ 1378424 w 2088108"/>
                <a:gd name="connsiteY8" fmla="*/ 54591 h 2006221"/>
                <a:gd name="connsiteX9" fmla="*/ 1555845 w 2088108"/>
                <a:gd name="connsiteY9" fmla="*/ 0 h 200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8108" h="2006221">
                  <a:moveTo>
                    <a:pt x="1555845" y="0"/>
                  </a:moveTo>
                  <a:lnTo>
                    <a:pt x="2088108" y="1951630"/>
                  </a:lnTo>
                  <a:lnTo>
                    <a:pt x="0" y="2006221"/>
                  </a:lnTo>
                  <a:lnTo>
                    <a:pt x="81887" y="1501253"/>
                  </a:lnTo>
                  <a:lnTo>
                    <a:pt x="259308" y="1050877"/>
                  </a:lnTo>
                  <a:lnTo>
                    <a:pt x="464024" y="709683"/>
                  </a:lnTo>
                  <a:lnTo>
                    <a:pt x="832514" y="327546"/>
                  </a:lnTo>
                  <a:lnTo>
                    <a:pt x="1187356" y="109182"/>
                  </a:lnTo>
                  <a:lnTo>
                    <a:pt x="1378424" y="54591"/>
                  </a:lnTo>
                  <a:lnTo>
                    <a:pt x="1555845" y="0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>
              <a:solidFill>
                <a:srgbClr val="FFC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 sz="500" dirty="0"/>
            </a:p>
          </p:txBody>
        </p:sp>
        <p:sp>
          <p:nvSpPr>
            <p:cNvPr id="142" name="Textfeld 45061"/>
            <p:cNvSpPr txBox="1">
              <a:spLocks noChangeArrowheads="1"/>
            </p:cNvSpPr>
            <p:nvPr/>
          </p:nvSpPr>
          <p:spPr bwMode="auto">
            <a:xfrm rot="21418731">
              <a:off x="919958" y="2182599"/>
              <a:ext cx="1431973" cy="425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de-AT" sz="500">
                  <a:solidFill>
                    <a:srgbClr val="EA8B00"/>
                  </a:solidFill>
                  <a:latin typeface="Arial" charset="0"/>
                  <a:cs typeface="Arial" charset="0"/>
                </a:rPr>
                <a:t>ERINNERUNG</a:t>
              </a:r>
            </a:p>
          </p:txBody>
        </p:sp>
      </p:grpSp>
      <p:pic>
        <p:nvPicPr>
          <p:cNvPr id="112" name="Picture 35" descr="http://www.daviddanielsphotography.com/wp-content/uploads/2013/03/bush-children-portraits-at-provo-orchard-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1344">
            <a:off x="2105245" y="3958635"/>
            <a:ext cx="449519" cy="50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Picture 25" descr="http://1.bp.blogspot.com/-0hZ9KMqMs2o/T_WOYTz1N5I/AAAAAAAAAss/er7MoBNDHjo/s1600/This+is+Africa+-+polaroi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191" y="4086213"/>
            <a:ext cx="515887" cy="5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Picture 23" descr="http://fourplusanangel.com/wp-content/uploads/2012/09/polaroid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1792">
            <a:off x="2003299" y="4038212"/>
            <a:ext cx="509729" cy="550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5" name="Gruppieren 7"/>
          <p:cNvGrpSpPr>
            <a:grpSpLocks/>
          </p:cNvGrpSpPr>
          <p:nvPr/>
        </p:nvGrpSpPr>
        <p:grpSpPr bwMode="auto">
          <a:xfrm>
            <a:off x="2713496" y="4000318"/>
            <a:ext cx="1146719" cy="510308"/>
            <a:chOff x="2238233" y="518615"/>
            <a:chExt cx="2661313" cy="1282889"/>
          </a:xfrm>
        </p:grpSpPr>
        <p:sp>
          <p:nvSpPr>
            <p:cNvPr id="139" name="Freihandform 138"/>
            <p:cNvSpPr/>
            <p:nvPr/>
          </p:nvSpPr>
          <p:spPr>
            <a:xfrm>
              <a:off x="2238233" y="518615"/>
              <a:ext cx="2661313" cy="1282889"/>
            </a:xfrm>
            <a:custGeom>
              <a:avLst/>
              <a:gdLst>
                <a:gd name="connsiteX0" fmla="*/ 2661313 w 2661313"/>
                <a:gd name="connsiteY0" fmla="*/ 491319 h 1282889"/>
                <a:gd name="connsiteX1" fmla="*/ 409433 w 2661313"/>
                <a:gd name="connsiteY1" fmla="*/ 1282889 h 1282889"/>
                <a:gd name="connsiteX2" fmla="*/ 0 w 2661313"/>
                <a:gd name="connsiteY2" fmla="*/ 0 h 1282889"/>
                <a:gd name="connsiteX3" fmla="*/ 1105468 w 2661313"/>
                <a:gd name="connsiteY3" fmla="*/ 13648 h 1282889"/>
                <a:gd name="connsiteX4" fmla="*/ 1828800 w 2661313"/>
                <a:gd name="connsiteY4" fmla="*/ 136478 h 1282889"/>
                <a:gd name="connsiteX5" fmla="*/ 2183642 w 2661313"/>
                <a:gd name="connsiteY5" fmla="*/ 218364 h 1282889"/>
                <a:gd name="connsiteX6" fmla="*/ 2661313 w 2661313"/>
                <a:gd name="connsiteY6" fmla="*/ 491319 h 1282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1313" h="1282889">
                  <a:moveTo>
                    <a:pt x="2661313" y="491319"/>
                  </a:moveTo>
                  <a:lnTo>
                    <a:pt x="409433" y="1282889"/>
                  </a:lnTo>
                  <a:lnTo>
                    <a:pt x="0" y="0"/>
                  </a:lnTo>
                  <a:lnTo>
                    <a:pt x="1105468" y="13648"/>
                  </a:lnTo>
                  <a:lnTo>
                    <a:pt x="1828800" y="136478"/>
                  </a:lnTo>
                  <a:lnTo>
                    <a:pt x="2183642" y="218364"/>
                  </a:lnTo>
                  <a:lnTo>
                    <a:pt x="2661313" y="491319"/>
                  </a:lnTo>
                  <a:close/>
                </a:path>
              </a:pathLst>
            </a:custGeom>
            <a:solidFill>
              <a:srgbClr val="00B0F0">
                <a:alpha val="50000"/>
              </a:srgb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 sz="500"/>
            </a:p>
          </p:txBody>
        </p:sp>
        <p:sp>
          <p:nvSpPr>
            <p:cNvPr id="140" name="Textfeld 45062"/>
            <p:cNvSpPr txBox="1">
              <a:spLocks noChangeArrowheads="1"/>
            </p:cNvSpPr>
            <p:nvPr/>
          </p:nvSpPr>
          <p:spPr bwMode="auto">
            <a:xfrm rot="20306150">
              <a:off x="3592340" y="961548"/>
              <a:ext cx="1154026" cy="425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de-AT" sz="500">
                  <a:solidFill>
                    <a:srgbClr val="0094C8"/>
                  </a:solidFill>
                  <a:latin typeface="Arial" charset="0"/>
                  <a:cs typeface="Arial" charset="0"/>
                </a:rPr>
                <a:t>SPRACHE</a:t>
              </a:r>
            </a:p>
          </p:txBody>
        </p:sp>
      </p:grpSp>
      <p:sp>
        <p:nvSpPr>
          <p:cNvPr id="116" name="Ovale Legende 115"/>
          <p:cNvSpPr/>
          <p:nvPr/>
        </p:nvSpPr>
        <p:spPr>
          <a:xfrm rot="440389">
            <a:off x="3222541" y="3811479"/>
            <a:ext cx="465940" cy="248838"/>
          </a:xfrm>
          <a:prstGeom prst="wedgeEllipseCallout">
            <a:avLst>
              <a:gd name="adj1" fmla="val 10670"/>
              <a:gd name="adj2" fmla="val 89579"/>
            </a:avLst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de-AT" sz="500" dirty="0" err="1">
                <a:solidFill>
                  <a:schemeClr val="bg1"/>
                </a:solidFill>
              </a:rPr>
              <a:t>blablablabla</a:t>
            </a:r>
            <a:endParaRPr lang="de-AT" sz="500" dirty="0">
              <a:solidFill>
                <a:schemeClr val="bg1"/>
              </a:solidFill>
            </a:endParaRPr>
          </a:p>
        </p:txBody>
      </p:sp>
      <p:grpSp>
        <p:nvGrpSpPr>
          <p:cNvPr id="117" name="Gruppieren 45065"/>
          <p:cNvGrpSpPr>
            <a:grpSpLocks/>
          </p:cNvGrpSpPr>
          <p:nvPr/>
        </p:nvGrpSpPr>
        <p:grpSpPr bwMode="auto">
          <a:xfrm>
            <a:off x="2831180" y="3997792"/>
            <a:ext cx="366047" cy="214102"/>
            <a:chOff x="2511348" y="513522"/>
            <a:chExt cx="848932" cy="537805"/>
          </a:xfrm>
        </p:grpSpPr>
        <p:sp>
          <p:nvSpPr>
            <p:cNvPr id="137" name="Rechteckige Legende 136"/>
            <p:cNvSpPr/>
            <p:nvPr/>
          </p:nvSpPr>
          <p:spPr>
            <a:xfrm rot="1015580">
              <a:off x="2511348" y="513522"/>
              <a:ext cx="848932" cy="537805"/>
            </a:xfrm>
            <a:prstGeom prst="wedgeRectCallout">
              <a:avLst>
                <a:gd name="adj1" fmla="val 87917"/>
                <a:gd name="adj2" fmla="val 16429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 sz="500"/>
            </a:p>
          </p:txBody>
        </p:sp>
        <p:pic>
          <p:nvPicPr>
            <p:cNvPr id="138" name="Picture 21" descr="http://images.clipartpanda.com/hymn-clipart-ecMd9kpcn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92115">
              <a:off x="2603334" y="657538"/>
              <a:ext cx="521626" cy="319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8" name="Ovale Legende 117"/>
          <p:cNvSpPr/>
          <p:nvPr/>
        </p:nvSpPr>
        <p:spPr>
          <a:xfrm>
            <a:off x="2933126" y="3855057"/>
            <a:ext cx="496044" cy="248838"/>
          </a:xfrm>
          <a:prstGeom prst="wedgeEllipseCallout">
            <a:avLst>
              <a:gd name="adj1" fmla="val 29927"/>
              <a:gd name="adj2" fmla="val 78967"/>
            </a:avLst>
          </a:prstGeom>
          <a:solidFill>
            <a:srgbClr val="3366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AT" sz="500" i="1" dirty="0" err="1"/>
              <a:t>blablablabla</a:t>
            </a:r>
            <a:endParaRPr lang="de-AT" sz="500" i="1" dirty="0"/>
          </a:p>
        </p:txBody>
      </p:sp>
      <p:grpSp>
        <p:nvGrpSpPr>
          <p:cNvPr id="119" name="Gruppieren 8"/>
          <p:cNvGrpSpPr>
            <a:grpSpLocks/>
          </p:cNvGrpSpPr>
          <p:nvPr/>
        </p:nvGrpSpPr>
        <p:grpSpPr bwMode="auto">
          <a:xfrm>
            <a:off x="2895493" y="4239051"/>
            <a:ext cx="1135772" cy="622149"/>
            <a:chOff x="2661313" y="1119116"/>
            <a:chExt cx="2634018" cy="1563362"/>
          </a:xfrm>
        </p:grpSpPr>
        <p:sp>
          <p:nvSpPr>
            <p:cNvPr id="135" name="Freihandform 134"/>
            <p:cNvSpPr/>
            <p:nvPr/>
          </p:nvSpPr>
          <p:spPr>
            <a:xfrm>
              <a:off x="2661313" y="1119116"/>
              <a:ext cx="2634018" cy="1406113"/>
            </a:xfrm>
            <a:custGeom>
              <a:avLst/>
              <a:gdLst>
                <a:gd name="connsiteX0" fmla="*/ 2593075 w 2634018"/>
                <a:gd name="connsiteY0" fmla="*/ 1364777 h 1405720"/>
                <a:gd name="connsiteX1" fmla="*/ 2442950 w 2634018"/>
                <a:gd name="connsiteY1" fmla="*/ 368490 h 1405720"/>
                <a:gd name="connsiteX2" fmla="*/ 2415654 w 2634018"/>
                <a:gd name="connsiteY2" fmla="*/ 245660 h 1405720"/>
                <a:gd name="connsiteX3" fmla="*/ 2374711 w 2634018"/>
                <a:gd name="connsiteY3" fmla="*/ 122830 h 1405720"/>
                <a:gd name="connsiteX4" fmla="*/ 2361063 w 2634018"/>
                <a:gd name="connsiteY4" fmla="*/ 81887 h 1405720"/>
                <a:gd name="connsiteX5" fmla="*/ 2306472 w 2634018"/>
                <a:gd name="connsiteY5" fmla="*/ 0 h 1405720"/>
                <a:gd name="connsiteX6" fmla="*/ 2210938 w 2634018"/>
                <a:gd name="connsiteY6" fmla="*/ 13648 h 1405720"/>
                <a:gd name="connsiteX7" fmla="*/ 2210938 w 2634018"/>
                <a:gd name="connsiteY7" fmla="*/ 13648 h 1405720"/>
                <a:gd name="connsiteX8" fmla="*/ 0 w 2634018"/>
                <a:gd name="connsiteY8" fmla="*/ 777923 h 1405720"/>
                <a:gd name="connsiteX9" fmla="*/ 150126 w 2634018"/>
                <a:gd name="connsiteY9" fmla="*/ 1405720 h 1405720"/>
                <a:gd name="connsiteX10" fmla="*/ 2634018 w 2634018"/>
                <a:gd name="connsiteY10" fmla="*/ 1405720 h 1405720"/>
                <a:gd name="connsiteX11" fmla="*/ 2593075 w 2634018"/>
                <a:gd name="connsiteY11" fmla="*/ 1364777 h 140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34018" h="1405720">
                  <a:moveTo>
                    <a:pt x="2593075" y="1364777"/>
                  </a:moveTo>
                  <a:lnTo>
                    <a:pt x="2442950" y="368490"/>
                  </a:lnTo>
                  <a:cubicBezTo>
                    <a:pt x="2433851" y="327547"/>
                    <a:pt x="2426461" y="286186"/>
                    <a:pt x="2415654" y="245660"/>
                  </a:cubicBezTo>
                  <a:lnTo>
                    <a:pt x="2374711" y="122830"/>
                  </a:lnTo>
                  <a:lnTo>
                    <a:pt x="2361063" y="81887"/>
                  </a:lnTo>
                  <a:cubicBezTo>
                    <a:pt x="2350689" y="50765"/>
                    <a:pt x="2306472" y="0"/>
                    <a:pt x="2306472" y="0"/>
                  </a:cubicBezTo>
                  <a:cubicBezTo>
                    <a:pt x="2238641" y="16958"/>
                    <a:pt x="2270638" y="13648"/>
                    <a:pt x="2210938" y="13648"/>
                  </a:cubicBezTo>
                  <a:lnTo>
                    <a:pt x="2210938" y="13648"/>
                  </a:lnTo>
                  <a:lnTo>
                    <a:pt x="0" y="777923"/>
                  </a:lnTo>
                  <a:lnTo>
                    <a:pt x="150126" y="1405720"/>
                  </a:lnTo>
                  <a:lnTo>
                    <a:pt x="2634018" y="1405720"/>
                  </a:lnTo>
                  <a:lnTo>
                    <a:pt x="2593075" y="1364777"/>
                  </a:lnTo>
                  <a:close/>
                </a:path>
              </a:pathLst>
            </a:custGeom>
            <a:solidFill>
              <a:srgbClr val="92D050">
                <a:alpha val="50000"/>
              </a:srgb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 sz="500"/>
            </a:p>
          </p:txBody>
        </p:sp>
        <p:sp>
          <p:nvSpPr>
            <p:cNvPr id="136" name="Textfeld 45063"/>
            <p:cNvSpPr txBox="1">
              <a:spLocks noChangeArrowheads="1"/>
            </p:cNvSpPr>
            <p:nvPr/>
          </p:nvSpPr>
          <p:spPr bwMode="auto">
            <a:xfrm>
              <a:off x="3079575" y="2257111"/>
              <a:ext cx="1149481" cy="425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de-AT" sz="500">
                  <a:solidFill>
                    <a:srgbClr val="74B230"/>
                  </a:solidFill>
                  <a:latin typeface="Arial" charset="0"/>
                  <a:cs typeface="Arial" charset="0"/>
                </a:rPr>
                <a:t>PLANUNG</a:t>
              </a:r>
            </a:p>
          </p:txBody>
        </p:sp>
      </p:grpSp>
      <p:pic>
        <p:nvPicPr>
          <p:cNvPr id="120" name="Picture 31" descr="http://cliparts.co/cliparts/kiM/b8n/kiMb8n9eT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696" y="4465786"/>
            <a:ext cx="483045" cy="236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" name="Picture 29" descr="http://www.cliparthut.com/clip-arts/89/school-bag-clip-art-89850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272" y="4267472"/>
            <a:ext cx="453624" cy="397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14"/>
          <a:stretch>
            <a:fillRect/>
          </a:stretch>
        </p:blipFill>
        <p:spPr bwMode="auto">
          <a:xfrm>
            <a:off x="2656708" y="4785358"/>
            <a:ext cx="714305" cy="7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14"/>
          <a:stretch>
            <a:fillRect/>
          </a:stretch>
        </p:blipFill>
        <p:spPr bwMode="auto">
          <a:xfrm>
            <a:off x="3362119" y="4785358"/>
            <a:ext cx="714305" cy="7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" name="Picture 16" descr="https://openclipart.org/image/2400px/svg_to_png/62923/Graffiti-Solea-burning-house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077" y="4900305"/>
            <a:ext cx="667779" cy="572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46" name="Gruppieren 9245"/>
          <p:cNvGrpSpPr/>
          <p:nvPr/>
        </p:nvGrpSpPr>
        <p:grpSpPr>
          <a:xfrm>
            <a:off x="2140137" y="4837134"/>
            <a:ext cx="803261" cy="435168"/>
            <a:chOff x="2140137" y="4837134"/>
            <a:chExt cx="803261" cy="435168"/>
          </a:xfrm>
        </p:grpSpPr>
        <p:pic>
          <p:nvPicPr>
            <p:cNvPr id="125" name="Picture 19" descr="http://www.clipartlord.com/wp-content/uploads/2013/04/fire-truck3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0137" y="4893992"/>
              <a:ext cx="786146" cy="378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6" name="Ellipse 125"/>
            <p:cNvSpPr/>
            <p:nvPr/>
          </p:nvSpPr>
          <p:spPr>
            <a:xfrm>
              <a:off x="2531335" y="4837134"/>
              <a:ext cx="186209" cy="171885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43000">
                  <a:srgbClr val="53CCEF">
                    <a:alpha val="41000"/>
                  </a:srgbClr>
                </a:gs>
                <a:gs pos="20000">
                  <a:srgbClr val="00B0F0">
                    <a:alpha val="77000"/>
                  </a:srgb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 sz="500"/>
            </a:p>
          </p:txBody>
        </p:sp>
        <p:sp>
          <p:nvSpPr>
            <p:cNvPr id="127" name="Ellipse 126"/>
            <p:cNvSpPr/>
            <p:nvPr/>
          </p:nvSpPr>
          <p:spPr>
            <a:xfrm>
              <a:off x="2757189" y="4837134"/>
              <a:ext cx="186209" cy="171885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43000">
                  <a:srgbClr val="53CCEF">
                    <a:alpha val="41000"/>
                  </a:srgbClr>
                </a:gs>
                <a:gs pos="20000">
                  <a:srgbClr val="00B0F0">
                    <a:alpha val="77000"/>
                  </a:srgb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 sz="500"/>
            </a:p>
          </p:txBody>
        </p:sp>
      </p:grpSp>
      <p:pic>
        <p:nvPicPr>
          <p:cNvPr id="128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14"/>
          <a:stretch>
            <a:fillRect/>
          </a:stretch>
        </p:blipFill>
        <p:spPr bwMode="auto">
          <a:xfrm>
            <a:off x="1941036" y="4785358"/>
            <a:ext cx="714305" cy="7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14"/>
          <a:stretch>
            <a:fillRect/>
          </a:stretch>
        </p:blipFill>
        <p:spPr bwMode="auto">
          <a:xfrm rot="20422391">
            <a:off x="3229383" y="4263682"/>
            <a:ext cx="714305" cy="7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28" t="2930" b="88814"/>
          <a:stretch>
            <a:fillRect/>
          </a:stretch>
        </p:blipFill>
        <p:spPr bwMode="auto">
          <a:xfrm rot="20422391">
            <a:off x="2853757" y="4457576"/>
            <a:ext cx="410520" cy="5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009" b="93587"/>
          <a:stretch>
            <a:fillRect/>
          </a:stretch>
        </p:blipFill>
        <p:spPr bwMode="auto">
          <a:xfrm rot="4462432">
            <a:off x="2816523" y="4682864"/>
            <a:ext cx="231154" cy="45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14"/>
          <a:stretch>
            <a:fillRect/>
          </a:stretch>
        </p:blipFill>
        <p:spPr bwMode="auto">
          <a:xfrm rot="4462432">
            <a:off x="2455316" y="4240077"/>
            <a:ext cx="659358" cy="80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" name="Abgerundete rechteckige Legende 132"/>
          <p:cNvSpPr/>
          <p:nvPr/>
        </p:nvSpPr>
        <p:spPr>
          <a:xfrm rot="395547">
            <a:off x="2764127" y="4221371"/>
            <a:ext cx="449520" cy="142735"/>
          </a:xfrm>
          <a:prstGeom prst="wedgeRoundRectCallout">
            <a:avLst>
              <a:gd name="adj1" fmla="val 76531"/>
              <a:gd name="adj2" fmla="val -14895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AT" sz="500" b="1" dirty="0" err="1"/>
              <a:t>blabla</a:t>
            </a:r>
            <a:endParaRPr lang="de-AT" sz="500" b="1" dirty="0"/>
          </a:p>
        </p:txBody>
      </p:sp>
      <p:graphicFrame>
        <p:nvGraphicFramePr>
          <p:cNvPr id="134" name="Diagramm 1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087075"/>
              </p:ext>
            </p:extLst>
          </p:nvPr>
        </p:nvGraphicFramePr>
        <p:xfrm>
          <a:off x="3182175" y="4251052"/>
          <a:ext cx="591832" cy="458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pic>
        <p:nvPicPr>
          <p:cNvPr id="144" name="Picture 15" descr="http://4.bp.blogspot.com/-9oRLMgYcDbA/UugMuYCt1OI/AAAAAAAAGPc/hM7bUQy60r4/s1600/Silhouettes-BlkOutlin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76" b="17577"/>
          <a:stretch>
            <a:fillRect/>
          </a:stretch>
        </p:blipFill>
        <p:spPr bwMode="auto">
          <a:xfrm>
            <a:off x="3356240" y="308160"/>
            <a:ext cx="2389910" cy="248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5" name="Gruppieren 45064"/>
          <p:cNvGrpSpPr>
            <a:grpSpLocks/>
          </p:cNvGrpSpPr>
          <p:nvPr/>
        </p:nvGrpSpPr>
        <p:grpSpPr bwMode="auto">
          <a:xfrm>
            <a:off x="3475291" y="410473"/>
            <a:ext cx="900407" cy="826115"/>
            <a:chOff x="600501" y="532263"/>
            <a:chExt cx="2088108" cy="2075652"/>
          </a:xfrm>
        </p:grpSpPr>
        <p:sp>
          <p:nvSpPr>
            <p:cNvPr id="175" name="Freihandform 174"/>
            <p:cNvSpPr/>
            <p:nvPr/>
          </p:nvSpPr>
          <p:spPr>
            <a:xfrm>
              <a:off x="600501" y="532263"/>
              <a:ext cx="2088108" cy="2005775"/>
            </a:xfrm>
            <a:custGeom>
              <a:avLst/>
              <a:gdLst>
                <a:gd name="connsiteX0" fmla="*/ 1555845 w 2088108"/>
                <a:gd name="connsiteY0" fmla="*/ 0 h 2006221"/>
                <a:gd name="connsiteX1" fmla="*/ 2088108 w 2088108"/>
                <a:gd name="connsiteY1" fmla="*/ 1951630 h 2006221"/>
                <a:gd name="connsiteX2" fmla="*/ 0 w 2088108"/>
                <a:gd name="connsiteY2" fmla="*/ 2006221 h 2006221"/>
                <a:gd name="connsiteX3" fmla="*/ 81887 w 2088108"/>
                <a:gd name="connsiteY3" fmla="*/ 1501253 h 2006221"/>
                <a:gd name="connsiteX4" fmla="*/ 259308 w 2088108"/>
                <a:gd name="connsiteY4" fmla="*/ 1050877 h 2006221"/>
                <a:gd name="connsiteX5" fmla="*/ 464024 w 2088108"/>
                <a:gd name="connsiteY5" fmla="*/ 709683 h 2006221"/>
                <a:gd name="connsiteX6" fmla="*/ 832514 w 2088108"/>
                <a:gd name="connsiteY6" fmla="*/ 327546 h 2006221"/>
                <a:gd name="connsiteX7" fmla="*/ 1187356 w 2088108"/>
                <a:gd name="connsiteY7" fmla="*/ 109182 h 2006221"/>
                <a:gd name="connsiteX8" fmla="*/ 1378424 w 2088108"/>
                <a:gd name="connsiteY8" fmla="*/ 54591 h 2006221"/>
                <a:gd name="connsiteX9" fmla="*/ 1555845 w 2088108"/>
                <a:gd name="connsiteY9" fmla="*/ 0 h 200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8108" h="2006221">
                  <a:moveTo>
                    <a:pt x="1555845" y="0"/>
                  </a:moveTo>
                  <a:lnTo>
                    <a:pt x="2088108" y="1951630"/>
                  </a:lnTo>
                  <a:lnTo>
                    <a:pt x="0" y="2006221"/>
                  </a:lnTo>
                  <a:lnTo>
                    <a:pt x="81887" y="1501253"/>
                  </a:lnTo>
                  <a:lnTo>
                    <a:pt x="259308" y="1050877"/>
                  </a:lnTo>
                  <a:lnTo>
                    <a:pt x="464024" y="709683"/>
                  </a:lnTo>
                  <a:lnTo>
                    <a:pt x="832514" y="327546"/>
                  </a:lnTo>
                  <a:lnTo>
                    <a:pt x="1187356" y="109182"/>
                  </a:lnTo>
                  <a:lnTo>
                    <a:pt x="1378424" y="54591"/>
                  </a:lnTo>
                  <a:lnTo>
                    <a:pt x="1555845" y="0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>
              <a:solidFill>
                <a:srgbClr val="FFC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 sz="500" dirty="0"/>
            </a:p>
          </p:txBody>
        </p:sp>
        <p:sp>
          <p:nvSpPr>
            <p:cNvPr id="176" name="Textfeld 45061"/>
            <p:cNvSpPr txBox="1">
              <a:spLocks noChangeArrowheads="1"/>
            </p:cNvSpPr>
            <p:nvPr/>
          </p:nvSpPr>
          <p:spPr bwMode="auto">
            <a:xfrm rot="21418731">
              <a:off x="919958" y="2182599"/>
              <a:ext cx="1431973" cy="425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de-AT" sz="500">
                  <a:solidFill>
                    <a:srgbClr val="EA8B00"/>
                  </a:solidFill>
                  <a:latin typeface="Arial" charset="0"/>
                  <a:cs typeface="Arial" charset="0"/>
                </a:rPr>
                <a:t>ERINNERUNG</a:t>
              </a:r>
            </a:p>
          </p:txBody>
        </p:sp>
      </p:grpSp>
      <p:pic>
        <p:nvPicPr>
          <p:cNvPr id="146" name="Picture 35" descr="http://www.daviddanielsphotography.com/wp-content/uploads/2013/03/bush-children-portraits-at-provo-orchard-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1344">
            <a:off x="3573134" y="363737"/>
            <a:ext cx="449519" cy="50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" name="Picture 25" descr="http://1.bp.blogspot.com/-0hZ9KMqMs2o/T_WOYTz1N5I/AAAAAAAAAss/er7MoBNDHjo/s1600/This+is+Africa+-+polaroi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080" y="491315"/>
            <a:ext cx="515887" cy="5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" name="Picture 23" descr="http://fourplusanangel.com/wp-content/uploads/2012/09/polaroid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1792">
            <a:off x="3471188" y="443314"/>
            <a:ext cx="509729" cy="550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9" name="Gruppieren 7"/>
          <p:cNvGrpSpPr>
            <a:grpSpLocks/>
          </p:cNvGrpSpPr>
          <p:nvPr/>
        </p:nvGrpSpPr>
        <p:grpSpPr bwMode="auto">
          <a:xfrm>
            <a:off x="4181385" y="405420"/>
            <a:ext cx="1146719" cy="510308"/>
            <a:chOff x="2238233" y="518615"/>
            <a:chExt cx="2661313" cy="1282889"/>
          </a:xfrm>
        </p:grpSpPr>
        <p:sp>
          <p:nvSpPr>
            <p:cNvPr id="173" name="Freihandform 172"/>
            <p:cNvSpPr/>
            <p:nvPr/>
          </p:nvSpPr>
          <p:spPr>
            <a:xfrm>
              <a:off x="2238233" y="518615"/>
              <a:ext cx="2661313" cy="1282889"/>
            </a:xfrm>
            <a:custGeom>
              <a:avLst/>
              <a:gdLst>
                <a:gd name="connsiteX0" fmla="*/ 2661313 w 2661313"/>
                <a:gd name="connsiteY0" fmla="*/ 491319 h 1282889"/>
                <a:gd name="connsiteX1" fmla="*/ 409433 w 2661313"/>
                <a:gd name="connsiteY1" fmla="*/ 1282889 h 1282889"/>
                <a:gd name="connsiteX2" fmla="*/ 0 w 2661313"/>
                <a:gd name="connsiteY2" fmla="*/ 0 h 1282889"/>
                <a:gd name="connsiteX3" fmla="*/ 1105468 w 2661313"/>
                <a:gd name="connsiteY3" fmla="*/ 13648 h 1282889"/>
                <a:gd name="connsiteX4" fmla="*/ 1828800 w 2661313"/>
                <a:gd name="connsiteY4" fmla="*/ 136478 h 1282889"/>
                <a:gd name="connsiteX5" fmla="*/ 2183642 w 2661313"/>
                <a:gd name="connsiteY5" fmla="*/ 218364 h 1282889"/>
                <a:gd name="connsiteX6" fmla="*/ 2661313 w 2661313"/>
                <a:gd name="connsiteY6" fmla="*/ 491319 h 1282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1313" h="1282889">
                  <a:moveTo>
                    <a:pt x="2661313" y="491319"/>
                  </a:moveTo>
                  <a:lnTo>
                    <a:pt x="409433" y="1282889"/>
                  </a:lnTo>
                  <a:lnTo>
                    <a:pt x="0" y="0"/>
                  </a:lnTo>
                  <a:lnTo>
                    <a:pt x="1105468" y="13648"/>
                  </a:lnTo>
                  <a:lnTo>
                    <a:pt x="1828800" y="136478"/>
                  </a:lnTo>
                  <a:lnTo>
                    <a:pt x="2183642" y="218364"/>
                  </a:lnTo>
                  <a:lnTo>
                    <a:pt x="2661313" y="491319"/>
                  </a:lnTo>
                  <a:close/>
                </a:path>
              </a:pathLst>
            </a:custGeom>
            <a:solidFill>
              <a:srgbClr val="00B0F0">
                <a:alpha val="50000"/>
              </a:srgb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 sz="500"/>
            </a:p>
          </p:txBody>
        </p:sp>
        <p:sp>
          <p:nvSpPr>
            <p:cNvPr id="174" name="Textfeld 45062"/>
            <p:cNvSpPr txBox="1">
              <a:spLocks noChangeArrowheads="1"/>
            </p:cNvSpPr>
            <p:nvPr/>
          </p:nvSpPr>
          <p:spPr bwMode="auto">
            <a:xfrm rot="20306150">
              <a:off x="3592340" y="961548"/>
              <a:ext cx="1154026" cy="425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de-AT" sz="500">
                  <a:solidFill>
                    <a:srgbClr val="0094C8"/>
                  </a:solidFill>
                  <a:latin typeface="Arial" charset="0"/>
                  <a:cs typeface="Arial" charset="0"/>
                </a:rPr>
                <a:t>SPRACHE</a:t>
              </a:r>
            </a:p>
          </p:txBody>
        </p:sp>
      </p:grpSp>
      <p:sp>
        <p:nvSpPr>
          <p:cNvPr id="150" name="Ovale Legende 149"/>
          <p:cNvSpPr/>
          <p:nvPr/>
        </p:nvSpPr>
        <p:spPr>
          <a:xfrm rot="440389">
            <a:off x="4690430" y="216581"/>
            <a:ext cx="465940" cy="248838"/>
          </a:xfrm>
          <a:prstGeom prst="wedgeEllipseCallout">
            <a:avLst>
              <a:gd name="adj1" fmla="val 10670"/>
              <a:gd name="adj2" fmla="val 89579"/>
            </a:avLst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de-AT" sz="500" dirty="0" err="1">
                <a:solidFill>
                  <a:schemeClr val="bg1"/>
                </a:solidFill>
              </a:rPr>
              <a:t>blablablabla</a:t>
            </a:r>
            <a:endParaRPr lang="de-AT" sz="500" dirty="0">
              <a:solidFill>
                <a:schemeClr val="bg1"/>
              </a:solidFill>
            </a:endParaRPr>
          </a:p>
        </p:txBody>
      </p:sp>
      <p:grpSp>
        <p:nvGrpSpPr>
          <p:cNvPr id="151" name="Gruppieren 45065"/>
          <p:cNvGrpSpPr>
            <a:grpSpLocks/>
          </p:cNvGrpSpPr>
          <p:nvPr/>
        </p:nvGrpSpPr>
        <p:grpSpPr bwMode="auto">
          <a:xfrm>
            <a:off x="4299069" y="402894"/>
            <a:ext cx="366047" cy="214102"/>
            <a:chOff x="2511348" y="513522"/>
            <a:chExt cx="848932" cy="537805"/>
          </a:xfrm>
        </p:grpSpPr>
        <p:sp>
          <p:nvSpPr>
            <p:cNvPr id="171" name="Rechteckige Legende 170"/>
            <p:cNvSpPr/>
            <p:nvPr/>
          </p:nvSpPr>
          <p:spPr>
            <a:xfrm rot="1015580">
              <a:off x="2511348" y="513522"/>
              <a:ext cx="848932" cy="537805"/>
            </a:xfrm>
            <a:prstGeom prst="wedgeRectCallout">
              <a:avLst>
                <a:gd name="adj1" fmla="val 87917"/>
                <a:gd name="adj2" fmla="val 16429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 sz="500"/>
            </a:p>
          </p:txBody>
        </p:sp>
        <p:pic>
          <p:nvPicPr>
            <p:cNvPr id="172" name="Picture 21" descr="http://images.clipartpanda.com/hymn-clipart-ecMd9kpcn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92115">
              <a:off x="2603334" y="657538"/>
              <a:ext cx="521626" cy="319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2" name="Ovale Legende 151"/>
          <p:cNvSpPr/>
          <p:nvPr/>
        </p:nvSpPr>
        <p:spPr>
          <a:xfrm>
            <a:off x="4401015" y="260159"/>
            <a:ext cx="496044" cy="248838"/>
          </a:xfrm>
          <a:prstGeom prst="wedgeEllipseCallout">
            <a:avLst>
              <a:gd name="adj1" fmla="val 29927"/>
              <a:gd name="adj2" fmla="val 78967"/>
            </a:avLst>
          </a:prstGeom>
          <a:solidFill>
            <a:srgbClr val="3366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AT" sz="500" i="1" dirty="0" err="1"/>
              <a:t>blablablabla</a:t>
            </a:r>
            <a:endParaRPr lang="de-AT" sz="500" i="1" dirty="0"/>
          </a:p>
        </p:txBody>
      </p:sp>
      <p:grpSp>
        <p:nvGrpSpPr>
          <p:cNvPr id="153" name="Gruppieren 8"/>
          <p:cNvGrpSpPr>
            <a:grpSpLocks/>
          </p:cNvGrpSpPr>
          <p:nvPr/>
        </p:nvGrpSpPr>
        <p:grpSpPr bwMode="auto">
          <a:xfrm>
            <a:off x="4363382" y="644153"/>
            <a:ext cx="1135772" cy="622149"/>
            <a:chOff x="2661313" y="1119116"/>
            <a:chExt cx="2634018" cy="1563362"/>
          </a:xfrm>
        </p:grpSpPr>
        <p:sp>
          <p:nvSpPr>
            <p:cNvPr id="169" name="Freihandform 168"/>
            <p:cNvSpPr/>
            <p:nvPr/>
          </p:nvSpPr>
          <p:spPr>
            <a:xfrm>
              <a:off x="2661313" y="1119116"/>
              <a:ext cx="2634018" cy="1406113"/>
            </a:xfrm>
            <a:custGeom>
              <a:avLst/>
              <a:gdLst>
                <a:gd name="connsiteX0" fmla="*/ 2593075 w 2634018"/>
                <a:gd name="connsiteY0" fmla="*/ 1364777 h 1405720"/>
                <a:gd name="connsiteX1" fmla="*/ 2442950 w 2634018"/>
                <a:gd name="connsiteY1" fmla="*/ 368490 h 1405720"/>
                <a:gd name="connsiteX2" fmla="*/ 2415654 w 2634018"/>
                <a:gd name="connsiteY2" fmla="*/ 245660 h 1405720"/>
                <a:gd name="connsiteX3" fmla="*/ 2374711 w 2634018"/>
                <a:gd name="connsiteY3" fmla="*/ 122830 h 1405720"/>
                <a:gd name="connsiteX4" fmla="*/ 2361063 w 2634018"/>
                <a:gd name="connsiteY4" fmla="*/ 81887 h 1405720"/>
                <a:gd name="connsiteX5" fmla="*/ 2306472 w 2634018"/>
                <a:gd name="connsiteY5" fmla="*/ 0 h 1405720"/>
                <a:gd name="connsiteX6" fmla="*/ 2210938 w 2634018"/>
                <a:gd name="connsiteY6" fmla="*/ 13648 h 1405720"/>
                <a:gd name="connsiteX7" fmla="*/ 2210938 w 2634018"/>
                <a:gd name="connsiteY7" fmla="*/ 13648 h 1405720"/>
                <a:gd name="connsiteX8" fmla="*/ 0 w 2634018"/>
                <a:gd name="connsiteY8" fmla="*/ 777923 h 1405720"/>
                <a:gd name="connsiteX9" fmla="*/ 150126 w 2634018"/>
                <a:gd name="connsiteY9" fmla="*/ 1405720 h 1405720"/>
                <a:gd name="connsiteX10" fmla="*/ 2634018 w 2634018"/>
                <a:gd name="connsiteY10" fmla="*/ 1405720 h 1405720"/>
                <a:gd name="connsiteX11" fmla="*/ 2593075 w 2634018"/>
                <a:gd name="connsiteY11" fmla="*/ 1364777 h 140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34018" h="1405720">
                  <a:moveTo>
                    <a:pt x="2593075" y="1364777"/>
                  </a:moveTo>
                  <a:lnTo>
                    <a:pt x="2442950" y="368490"/>
                  </a:lnTo>
                  <a:cubicBezTo>
                    <a:pt x="2433851" y="327547"/>
                    <a:pt x="2426461" y="286186"/>
                    <a:pt x="2415654" y="245660"/>
                  </a:cubicBezTo>
                  <a:lnTo>
                    <a:pt x="2374711" y="122830"/>
                  </a:lnTo>
                  <a:lnTo>
                    <a:pt x="2361063" y="81887"/>
                  </a:lnTo>
                  <a:cubicBezTo>
                    <a:pt x="2350689" y="50765"/>
                    <a:pt x="2306472" y="0"/>
                    <a:pt x="2306472" y="0"/>
                  </a:cubicBezTo>
                  <a:cubicBezTo>
                    <a:pt x="2238641" y="16958"/>
                    <a:pt x="2270638" y="13648"/>
                    <a:pt x="2210938" y="13648"/>
                  </a:cubicBezTo>
                  <a:lnTo>
                    <a:pt x="2210938" y="13648"/>
                  </a:lnTo>
                  <a:lnTo>
                    <a:pt x="0" y="777923"/>
                  </a:lnTo>
                  <a:lnTo>
                    <a:pt x="150126" y="1405720"/>
                  </a:lnTo>
                  <a:lnTo>
                    <a:pt x="2634018" y="1405720"/>
                  </a:lnTo>
                  <a:lnTo>
                    <a:pt x="2593075" y="1364777"/>
                  </a:lnTo>
                  <a:close/>
                </a:path>
              </a:pathLst>
            </a:custGeom>
            <a:solidFill>
              <a:srgbClr val="92D050">
                <a:alpha val="50000"/>
              </a:srgb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 sz="500"/>
            </a:p>
          </p:txBody>
        </p:sp>
        <p:sp>
          <p:nvSpPr>
            <p:cNvPr id="170" name="Textfeld 45063"/>
            <p:cNvSpPr txBox="1">
              <a:spLocks noChangeArrowheads="1"/>
            </p:cNvSpPr>
            <p:nvPr/>
          </p:nvSpPr>
          <p:spPr bwMode="auto">
            <a:xfrm>
              <a:off x="3079575" y="2257111"/>
              <a:ext cx="1149481" cy="425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ckwell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de-AT" sz="500">
                  <a:solidFill>
                    <a:srgbClr val="74B230"/>
                  </a:solidFill>
                  <a:latin typeface="Arial" charset="0"/>
                  <a:cs typeface="Arial" charset="0"/>
                </a:rPr>
                <a:t>PLANUNG</a:t>
              </a:r>
            </a:p>
          </p:txBody>
        </p:sp>
      </p:grpSp>
      <p:pic>
        <p:nvPicPr>
          <p:cNvPr id="154" name="Picture 31" descr="http://cliparts.co/cliparts/kiM/b8n/kiMb8n9eT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585" y="870888"/>
            <a:ext cx="483045" cy="236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" name="Picture 29" descr="http://www.cliparthut.com/clip-arts/89/school-bag-clip-art-89850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161" y="672574"/>
            <a:ext cx="453624" cy="397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14"/>
          <a:stretch>
            <a:fillRect/>
          </a:stretch>
        </p:blipFill>
        <p:spPr bwMode="auto">
          <a:xfrm>
            <a:off x="4124597" y="1190460"/>
            <a:ext cx="714305" cy="7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14"/>
          <a:stretch>
            <a:fillRect/>
          </a:stretch>
        </p:blipFill>
        <p:spPr bwMode="auto">
          <a:xfrm>
            <a:off x="4830008" y="1190460"/>
            <a:ext cx="714305" cy="7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" name="Picture 16" descr="https://openclipart.org/image/2400px/svg_to_png/62923/Graffiti-Solea-burning-house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966" y="1305407"/>
            <a:ext cx="667779" cy="572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40" name="Gruppieren 9239"/>
          <p:cNvGrpSpPr/>
          <p:nvPr/>
        </p:nvGrpSpPr>
        <p:grpSpPr>
          <a:xfrm>
            <a:off x="3608026" y="1242236"/>
            <a:ext cx="803261" cy="435168"/>
            <a:chOff x="3608026" y="1242236"/>
            <a:chExt cx="803261" cy="435168"/>
          </a:xfrm>
        </p:grpSpPr>
        <p:pic>
          <p:nvPicPr>
            <p:cNvPr id="159" name="Picture 19" descr="http://www.clipartlord.com/wp-content/uploads/2013/04/fire-truck3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8026" y="1299094"/>
              <a:ext cx="786146" cy="378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0" name="Ellipse 159"/>
            <p:cNvSpPr/>
            <p:nvPr/>
          </p:nvSpPr>
          <p:spPr>
            <a:xfrm>
              <a:off x="3999224" y="1242236"/>
              <a:ext cx="186209" cy="171885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43000">
                  <a:srgbClr val="53CCEF">
                    <a:alpha val="41000"/>
                  </a:srgbClr>
                </a:gs>
                <a:gs pos="20000">
                  <a:srgbClr val="00B0F0">
                    <a:alpha val="77000"/>
                  </a:srgb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 sz="500"/>
            </a:p>
          </p:txBody>
        </p:sp>
        <p:sp>
          <p:nvSpPr>
            <p:cNvPr id="161" name="Ellipse 160"/>
            <p:cNvSpPr/>
            <p:nvPr/>
          </p:nvSpPr>
          <p:spPr>
            <a:xfrm>
              <a:off x="4225078" y="1242236"/>
              <a:ext cx="186209" cy="171885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43000">
                  <a:srgbClr val="53CCEF">
                    <a:alpha val="41000"/>
                  </a:srgbClr>
                </a:gs>
                <a:gs pos="20000">
                  <a:srgbClr val="00B0F0">
                    <a:alpha val="77000"/>
                  </a:srgb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AT" sz="500"/>
            </a:p>
          </p:txBody>
        </p:sp>
      </p:grpSp>
      <p:pic>
        <p:nvPicPr>
          <p:cNvPr id="162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14"/>
          <a:stretch>
            <a:fillRect/>
          </a:stretch>
        </p:blipFill>
        <p:spPr bwMode="auto">
          <a:xfrm>
            <a:off x="3408925" y="1190460"/>
            <a:ext cx="714305" cy="7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14"/>
          <a:stretch>
            <a:fillRect/>
          </a:stretch>
        </p:blipFill>
        <p:spPr bwMode="auto">
          <a:xfrm rot="20422391">
            <a:off x="4697272" y="668784"/>
            <a:ext cx="714305" cy="7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28" t="2930" b="88814"/>
          <a:stretch>
            <a:fillRect/>
          </a:stretch>
        </p:blipFill>
        <p:spPr bwMode="auto">
          <a:xfrm rot="20422391">
            <a:off x="4321646" y="862678"/>
            <a:ext cx="410520" cy="5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009" b="93587"/>
          <a:stretch>
            <a:fillRect/>
          </a:stretch>
        </p:blipFill>
        <p:spPr bwMode="auto">
          <a:xfrm rot="4462432">
            <a:off x="4284412" y="1087966"/>
            <a:ext cx="231154" cy="45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" name="Picture 2" descr="http://www.freetattooideas.net/wp-content/gallery/barbed-wire-tattoos/barbed-wire-tattoo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14"/>
          <a:stretch>
            <a:fillRect/>
          </a:stretch>
        </p:blipFill>
        <p:spPr bwMode="auto">
          <a:xfrm rot="4462432">
            <a:off x="3923205" y="645179"/>
            <a:ext cx="659358" cy="80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" name="Abgerundete rechteckige Legende 166"/>
          <p:cNvSpPr/>
          <p:nvPr/>
        </p:nvSpPr>
        <p:spPr>
          <a:xfrm rot="395547">
            <a:off x="4232016" y="626473"/>
            <a:ext cx="449520" cy="142735"/>
          </a:xfrm>
          <a:prstGeom prst="wedgeRoundRectCallout">
            <a:avLst>
              <a:gd name="adj1" fmla="val 76531"/>
              <a:gd name="adj2" fmla="val -14895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AT" sz="500" b="1" dirty="0" err="1"/>
              <a:t>blabla</a:t>
            </a:r>
            <a:endParaRPr lang="de-AT" sz="500" b="1" dirty="0"/>
          </a:p>
        </p:txBody>
      </p:sp>
      <p:graphicFrame>
        <p:nvGraphicFramePr>
          <p:cNvPr id="168" name="Diagramm 16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8031868"/>
              </p:ext>
            </p:extLst>
          </p:nvPr>
        </p:nvGraphicFramePr>
        <p:xfrm>
          <a:off x="4650064" y="656154"/>
          <a:ext cx="591832" cy="458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cxnSp>
        <p:nvCxnSpPr>
          <p:cNvPr id="9217" name="Gerade Verbindung 9216"/>
          <p:cNvCxnSpPr>
            <a:stCxn id="9218" idx="2"/>
          </p:cNvCxnSpPr>
          <p:nvPr/>
        </p:nvCxnSpPr>
        <p:spPr>
          <a:xfrm>
            <a:off x="1593347" y="2810512"/>
            <a:ext cx="0" cy="473601"/>
          </a:xfrm>
          <a:prstGeom prst="line">
            <a:avLst/>
          </a:prstGeom>
          <a:ln w="28575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6" name="Gerade Verbindung 9225"/>
          <p:cNvCxnSpPr>
            <a:stCxn id="144" idx="2"/>
          </p:cNvCxnSpPr>
          <p:nvPr/>
        </p:nvCxnSpPr>
        <p:spPr>
          <a:xfrm>
            <a:off x="4551195" y="2794647"/>
            <a:ext cx="0" cy="489466"/>
          </a:xfrm>
          <a:prstGeom prst="line">
            <a:avLst/>
          </a:prstGeom>
          <a:ln w="28575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35" name="Gerade Verbindung 9234"/>
          <p:cNvCxnSpPr/>
          <p:nvPr/>
        </p:nvCxnSpPr>
        <p:spPr>
          <a:xfrm>
            <a:off x="1593347" y="3284113"/>
            <a:ext cx="2957848" cy="0"/>
          </a:xfrm>
          <a:prstGeom prst="line">
            <a:avLst/>
          </a:prstGeom>
          <a:ln w="28575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37" name="Gerade Verbindung 9236"/>
          <p:cNvCxnSpPr/>
          <p:nvPr/>
        </p:nvCxnSpPr>
        <p:spPr>
          <a:xfrm>
            <a:off x="3059017" y="3284113"/>
            <a:ext cx="0" cy="498622"/>
          </a:xfrm>
          <a:prstGeom prst="line">
            <a:avLst/>
          </a:prstGeom>
          <a:ln w="28575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61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indefinite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7003E-6 0.02058 C 2.97003E-6 0.04209 0.01202 0.0599 0.02676 0.0599 C 0.0444 0.0599 0.05065 0.04024 0.05321 0.02844 L 0.0561 0.01249 C 0.05866 0.00069 0.06539 -0.01873 0.08511 -0.01873 C 0.09777 -0.01873 0.11219 -0.00116 0.11219 0.02058 C 0.11219 0.04209 0.09777 0.0599 0.08511 0.0599 C 0.06539 0.0599 0.05866 0.04024 0.0561 0.02844 L 0.05321 0.01249 C 0.05065 0.00069 0.0444 -0.01873 0.02676 -0.01873 C 0.01202 -0.01873 2.97003E-6 -0.00116 2.97003E-6 0.02058 Z " pathEditMode="relative" rAng="0" ptsTypes="ffFffffFfff">
                                      <p:cBhvr>
                                        <p:cTn id="6" dur="2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256 0.01965 C -0.00256 0.04186 0.00994 0.05989 0.02549 0.05989 C 0.04376 0.05989 0.05033 0.03977 0.05322 0.02752 L 0.0561 0.01156 C 0.05883 -0.0007 0.06588 -0.02059 0.08655 -0.02059 C 0.0997 -0.02059 0.11476 -0.00278 0.11476 0.01965 C 0.11476 0.04186 0.0997 0.05989 0.08655 0.05989 C 0.06588 0.05989 0.05883 0.03977 0.0561 0.02752 L 0.05322 0.01156 C 0.05033 -0.0007 0.04376 -0.02059 0.02549 -0.02059 C 0.00994 -0.02059 -0.00256 -0.00278 -0.00256 0.01965 Z " pathEditMode="relative" rAng="0" ptsTypes="ffFffffFfff">
                                      <p:cBhvr>
                                        <p:cTn id="8" dur="20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66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6" presetClass="path" presetSubtype="0" repeatCount="indefinite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513 0.0222 C -0.00513 0.04532 0.0077 0.06452 0.02356 0.06452 C 0.04248 0.06452 0.04921 0.04324 0.05209 0.03052 L 0.05514 0.01364 C 0.05786 0.00092 0.06524 -0.01966 0.08623 -0.01966 C 0.10002 -0.01966 0.11557 -0.00116 0.11557 0.0222 C 0.11557 0.04532 0.10002 0.06452 0.08623 0.06452 C 0.06524 0.06452 0.05786 0.04324 0.05514 0.03052 L 0.05209 0.01364 C 0.04921 0.00092 0.04248 -0.01966 0.02356 -0.01966 C 0.0077 -0.01966 -0.00513 -0.00116 -0.00513 0.0222 Z " pathEditMode="relative" rAng="0" ptsTypes="ffFffffFfff">
                                      <p:cBhvr>
                                        <p:cTn id="10" dur="20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27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8</a:t>
            </a:fld>
            <a:endParaRPr lang="de-AT"/>
          </a:p>
        </p:txBody>
      </p:sp>
      <p:pic>
        <p:nvPicPr>
          <p:cNvPr id="5" name="Picture 2" descr="Diagram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611" y="436348"/>
            <a:ext cx="4876214" cy="6129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0" y="850006"/>
            <a:ext cx="29363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dirty="0"/>
              <a:t>Abb. 1: </a:t>
            </a:r>
            <a:r>
              <a:rPr lang="de-AT" b="1" dirty="0"/>
              <a:t>Langzeitstress 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nach: Fokus Biologie BW 7/8 (2016), Cornelsen Schulverlage, S. 139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16982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Sonja Katrina Brauner</a:t>
            </a:r>
            <a:endParaRPr lang="de-AT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67915-4D6E-4D2C-8542-EB5B89EFB7C0}" type="slidenum">
              <a:rPr lang="de-AT" smtClean="0"/>
              <a:t>9</a:t>
            </a:fld>
            <a:endParaRPr lang="de-AT"/>
          </a:p>
        </p:txBody>
      </p:sp>
      <p:sp>
        <p:nvSpPr>
          <p:cNvPr id="4" name="Rechteck 3"/>
          <p:cNvSpPr/>
          <p:nvPr/>
        </p:nvSpPr>
        <p:spPr>
          <a:xfrm>
            <a:off x="564445" y="1275643"/>
            <a:ext cx="912142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de-AT" dirty="0"/>
              <a:t>Wirken</a:t>
            </a:r>
            <a:r>
              <a:rPr lang="de-AT" b="1" dirty="0"/>
              <a:t> Stressoren </a:t>
            </a:r>
            <a:r>
              <a:rPr lang="de-AT" dirty="0"/>
              <a:t>über einen längeren Zeitraum auf den Körper ein, reagiert er anders als bei kurzfristiger Belastung. Langzeitstressoren können z. B. häufig zu </a:t>
            </a:r>
            <a:r>
              <a:rPr lang="de-AT" b="1" dirty="0"/>
              <a:t>kurzer oder unregelmäßiger Schlaf </a:t>
            </a:r>
            <a:r>
              <a:rPr lang="de-AT" dirty="0"/>
              <a:t>sein, aber auch </a:t>
            </a:r>
            <a:r>
              <a:rPr lang="de-AT" b="1" dirty="0"/>
              <a:t>Armut</a:t>
            </a:r>
            <a:r>
              <a:rPr lang="de-AT" dirty="0"/>
              <a:t> oder </a:t>
            </a:r>
            <a:r>
              <a:rPr lang="de-AT" b="1" dirty="0"/>
              <a:t>Verlust eines nahestehenden Menschen</a:t>
            </a:r>
            <a:r>
              <a:rPr lang="de-AT" dirty="0"/>
              <a:t>. Das Gehirn bewirkt daraufhin, dass die Nebennieren das Hormon </a:t>
            </a:r>
            <a:r>
              <a:rPr lang="de-AT" b="1" dirty="0" err="1"/>
              <a:t>Cortisol</a:t>
            </a:r>
            <a:r>
              <a:rPr lang="de-AT" i="1" dirty="0"/>
              <a:t> </a:t>
            </a:r>
            <a:r>
              <a:rPr lang="de-AT" dirty="0"/>
              <a:t>freisetzen. Es entfaltet seine Wirkung nicht so unmittelbar wie andere Stresshormone. </a:t>
            </a:r>
            <a:r>
              <a:rPr lang="de-AT" dirty="0" err="1"/>
              <a:t>Cortisol</a:t>
            </a:r>
            <a:r>
              <a:rPr lang="de-AT" dirty="0"/>
              <a:t> löst zahlreiche Wirkungen im Körper aus: Das Schmerzempfinden ist z. B. vermindert und Entzündungen werden gehemmt. So kann der Körper der Belastung länger standhalten. </a:t>
            </a:r>
            <a:r>
              <a:rPr lang="de-AT" dirty="0" err="1"/>
              <a:t>Cortisol</a:t>
            </a:r>
            <a:r>
              <a:rPr lang="de-AT" dirty="0"/>
              <a:t> wirkt langanhaltender und führt auf die Dauer zu körperlicher und psychischer Erschöpfung.</a:t>
            </a:r>
          </a:p>
          <a:p>
            <a:pPr fontAlgn="base"/>
            <a:r>
              <a:rPr lang="de-AT" dirty="0" err="1"/>
              <a:t>Cortisol</a:t>
            </a:r>
            <a:r>
              <a:rPr lang="de-AT" dirty="0"/>
              <a:t> kann auch zu gesundheitlichen Schäden führen. So bewirkt es beispielsweise die Erhöhung des </a:t>
            </a:r>
            <a:r>
              <a:rPr lang="de-AT" b="1" dirty="0"/>
              <a:t>Blutdrucks</a:t>
            </a:r>
            <a:r>
              <a:rPr lang="de-AT" dirty="0"/>
              <a:t> in den Arterien, was wiederum das Risiko eines Herzinfarkts oder Schlaganfalls erhöht.</a:t>
            </a:r>
          </a:p>
          <a:p>
            <a:pPr fontAlgn="base"/>
            <a:r>
              <a:rPr lang="de-AT" dirty="0"/>
              <a:t>Die Reaktionen des Körpers auf </a:t>
            </a:r>
            <a:r>
              <a:rPr lang="de-AT" dirty="0" err="1"/>
              <a:t>Cortisol</a:t>
            </a:r>
            <a:r>
              <a:rPr lang="de-AT" dirty="0"/>
              <a:t> nennt man </a:t>
            </a:r>
            <a:r>
              <a:rPr lang="de-AT" b="1" dirty="0"/>
              <a:t>Langzeitstress</a:t>
            </a:r>
            <a:r>
              <a:rPr lang="de-AT" dirty="0"/>
              <a:t>. Auch auf häufig wiederkehrenden Kurzzeitstress wird vermehrt </a:t>
            </a:r>
            <a:r>
              <a:rPr lang="de-AT" dirty="0" err="1"/>
              <a:t>Cortisol</a:t>
            </a:r>
            <a:r>
              <a:rPr lang="de-AT" dirty="0"/>
              <a:t> freigesetzt. Die Folgen sind denen bei Langzeitstress vergleich-bar. Man kann jedoch lernen, mit Stresssituationen besser umzugehen.</a:t>
            </a:r>
          </a:p>
          <a:p>
            <a:pPr fontAlgn="base"/>
            <a:r>
              <a:rPr lang="de-AT" dirty="0"/>
              <a:t>Text nach: Fokus Biologie BW 7/8 (2016), Cornelsen Schulverlage, S. 139</a:t>
            </a:r>
          </a:p>
        </p:txBody>
      </p:sp>
    </p:spTree>
    <p:extLst>
      <p:ext uri="{BB962C8B-B14F-4D97-AF65-F5344CB8AC3E}">
        <p14:creationId xmlns:p14="http://schemas.microsoft.com/office/powerpoint/2010/main" val="3583445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enutzerdefiniert 2">
      <a:dk1>
        <a:srgbClr val="2C2C2D"/>
      </a:dk1>
      <a:lt1>
        <a:srgbClr val="FFFFFF"/>
      </a:lt1>
      <a:dk2>
        <a:srgbClr val="9D9EA0"/>
      </a:dk2>
      <a:lt2>
        <a:srgbClr val="FFFFFF"/>
      </a:lt2>
      <a:accent1>
        <a:srgbClr val="E1011B"/>
      </a:accent1>
      <a:accent2>
        <a:srgbClr val="00B0F0"/>
      </a:accent2>
      <a:accent3>
        <a:srgbClr val="9D9EA0"/>
      </a:accent3>
      <a:accent4>
        <a:srgbClr val="FFC000"/>
      </a:accent4>
      <a:accent5>
        <a:srgbClr val="4472C4"/>
      </a:accent5>
      <a:accent6>
        <a:srgbClr val="70AD47"/>
      </a:accent6>
      <a:hlink>
        <a:srgbClr val="E1011B"/>
      </a:hlink>
      <a:folHlink>
        <a:srgbClr val="9D9EA0"/>
      </a:folHlink>
    </a:clrScheme>
    <a:fontScheme name="Benutzerdefiniert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310</Words>
  <Application>Microsoft Office PowerPoint</Application>
  <PresentationFormat>A4-Papier (210x297 mm)</PresentationFormat>
  <Paragraphs>107</Paragraphs>
  <Slides>14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Office Theme</vt:lpstr>
      <vt:lpstr>  AGGRESSION UND ANTWORTEN</vt:lpstr>
      <vt:lpstr>PowerPoint-Präsentation</vt:lpstr>
      <vt:lpstr>Trauma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Office Kompetenzkreis</dc:creator>
  <cp:lastModifiedBy>sonja</cp:lastModifiedBy>
  <cp:revision>158</cp:revision>
  <cp:lastPrinted>2016-06-08T10:04:42Z</cp:lastPrinted>
  <dcterms:created xsi:type="dcterms:W3CDTF">2014-08-28T07:25:06Z</dcterms:created>
  <dcterms:modified xsi:type="dcterms:W3CDTF">2020-02-03T12:25:02Z</dcterms:modified>
</cp:coreProperties>
</file>